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726A518B-1040-47AE-8526-0918AB1694B5}"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2789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4175044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9228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0015A4-1576-46C6-9DDB-997CD2426E94}"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2689866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0015A4-1576-46C6-9DDB-997CD2426E94}"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6A518B-1040-47AE-8526-0918AB1694B5}"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4319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0015A4-1576-46C6-9DDB-997CD2426E94}"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6A518B-1040-47AE-8526-0918AB1694B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7398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0015A4-1576-46C6-9DDB-997CD2426E94}"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1152321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015A4-1576-46C6-9DDB-997CD2426E94}"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A518B-1040-47AE-8526-0918AB1694B5}"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2166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015A4-1576-46C6-9DDB-997CD2426E94}"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2601996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015A4-1576-46C6-9DDB-997CD2426E94}"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687913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7822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7582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spTree>
    <p:extLst>
      <p:ext uri="{BB962C8B-B14F-4D97-AF65-F5344CB8AC3E}">
        <p14:creationId xmlns:p14="http://schemas.microsoft.com/office/powerpoint/2010/main" val="2628258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20886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7916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61259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0015A4-1576-46C6-9DDB-997CD2426E94}"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A518B-1040-47AE-8526-0918AB1694B5}"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4433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C0015A4-1576-46C6-9DDB-997CD2426E94}" type="datetimeFigureOut">
              <a:rPr lang="en-GB" smtClean="0"/>
              <a:t>01/02/2021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26A518B-1040-47AE-8526-0918AB1694B5}" type="slidenum">
              <a:rPr lang="en-GB" smtClean="0"/>
              <a:t>‹#›</a:t>
            </a:fld>
            <a:endParaRPr lang="en-GB"/>
          </a:p>
        </p:txBody>
      </p:sp>
    </p:spTree>
    <p:extLst>
      <p:ext uri="{BB962C8B-B14F-4D97-AF65-F5344CB8AC3E}">
        <p14:creationId xmlns:p14="http://schemas.microsoft.com/office/powerpoint/2010/main" val="1640706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9F1F6E2E-E2E7-4689-9E5D-51F37CB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9" name="Group 72">
            <a:extLst>
              <a:ext uri="{FF2B5EF4-FFF2-40B4-BE49-F238E27FC236}">
                <a16:creationId xmlns:a16="http://schemas.microsoft.com/office/drawing/2014/main" id="{BB728A18-FF26-43E9-AF31-9608EBA3D5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74" name="Picture 73">
              <a:extLst>
                <a:ext uri="{FF2B5EF4-FFF2-40B4-BE49-F238E27FC236}">
                  <a16:creationId xmlns:a16="http://schemas.microsoft.com/office/drawing/2014/main" id="{D418D479-7A49-4E09-A270-87C36ABE505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5" name="Rectangle 74">
              <a:extLst>
                <a:ext uri="{FF2B5EF4-FFF2-40B4-BE49-F238E27FC236}">
                  <a16:creationId xmlns:a16="http://schemas.microsoft.com/office/drawing/2014/main" id="{F55AC523-B142-409D-BB68-747EDDCE6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6" name="Picture 75">
              <a:extLst>
                <a:ext uri="{FF2B5EF4-FFF2-40B4-BE49-F238E27FC236}">
                  <a16:creationId xmlns:a16="http://schemas.microsoft.com/office/drawing/2014/main" id="{98FD6A06-A68E-49C5-8F1D-8945DD8C004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7" name="Picture 76">
              <a:extLst>
                <a:ext uri="{FF2B5EF4-FFF2-40B4-BE49-F238E27FC236}">
                  <a16:creationId xmlns:a16="http://schemas.microsoft.com/office/drawing/2014/main" id="{A6794A3D-A7E9-4DC9-98E4-02104E24AC3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8026AFB6-5036-4DB5-920D-E70609408DAF}"/>
              </a:ext>
            </a:extLst>
          </p:cNvPr>
          <p:cNvSpPr>
            <a:spLocks noGrp="1"/>
          </p:cNvSpPr>
          <p:nvPr>
            <p:ph type="ctrTitle"/>
          </p:nvPr>
        </p:nvSpPr>
        <p:spPr>
          <a:xfrm>
            <a:off x="6553770" y="1041401"/>
            <a:ext cx="4538526" cy="2345264"/>
          </a:xfrm>
        </p:spPr>
        <p:txBody>
          <a:bodyPr>
            <a:normAutofit/>
          </a:bodyPr>
          <a:lstStyle/>
          <a:p>
            <a:pPr>
              <a:lnSpc>
                <a:spcPct val="90000"/>
              </a:lnSpc>
            </a:pPr>
            <a:r>
              <a:rPr lang="en-GB" sz="3800" dirty="0">
                <a:latin typeface="Arial" panose="020B0604020202020204" pitchFamily="34" charset="0"/>
                <a:cs typeface="Arial" panose="020B0604020202020204" pitchFamily="34" charset="0"/>
              </a:rPr>
              <a:t>How is climate change impacting the sea turtles?</a:t>
            </a:r>
          </a:p>
        </p:txBody>
      </p:sp>
      <p:sp>
        <p:nvSpPr>
          <p:cNvPr id="3" name="Subtitle 2">
            <a:extLst>
              <a:ext uri="{FF2B5EF4-FFF2-40B4-BE49-F238E27FC236}">
                <a16:creationId xmlns:a16="http://schemas.microsoft.com/office/drawing/2014/main" id="{F8A13F7F-52E4-480E-877C-DCEB3C2A9426}"/>
              </a:ext>
            </a:extLst>
          </p:cNvPr>
          <p:cNvSpPr>
            <a:spLocks noGrp="1"/>
          </p:cNvSpPr>
          <p:nvPr>
            <p:ph type="subTitle" idx="1"/>
          </p:nvPr>
        </p:nvSpPr>
        <p:spPr>
          <a:xfrm>
            <a:off x="6579045" y="3657596"/>
            <a:ext cx="4513252" cy="1933463"/>
          </a:xfrm>
        </p:spPr>
        <p:txBody>
          <a:bodyPr>
            <a:normAutofit/>
          </a:bodyPr>
          <a:lstStyle/>
          <a:p>
            <a:r>
              <a:rPr lang="en-GB">
                <a:latin typeface="Arial" panose="020B0604020202020204" pitchFamily="34" charset="0"/>
                <a:cs typeface="Arial" panose="020B0604020202020204" pitchFamily="34" charset="0"/>
              </a:rPr>
              <a:t>Today I am going to tell you how climate change is impacting on the sea turtles. </a:t>
            </a:r>
          </a:p>
          <a:p>
            <a:r>
              <a:rPr lang="en-GB">
                <a:latin typeface="Arial" panose="020B0604020202020204" pitchFamily="34" charset="0"/>
                <a:cs typeface="Arial" panose="020B0604020202020204" pitchFamily="34" charset="0"/>
              </a:rPr>
              <a:t>By Isobel Burton 6B</a:t>
            </a:r>
          </a:p>
          <a:p>
            <a:endParaRPr lang="en-GB"/>
          </a:p>
        </p:txBody>
      </p:sp>
      <p:sp>
        <p:nvSpPr>
          <p:cNvPr id="79" name="Rectangle 78">
            <a:extLst>
              <a:ext uri="{FF2B5EF4-FFF2-40B4-BE49-F238E27FC236}">
                <a16:creationId xmlns:a16="http://schemas.microsoft.com/office/drawing/2014/main" id="{7731DD8B-7A0A-47A0-BF6B-EBB4F9709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4976494"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Sea Turtle in Ocean">
            <a:extLst>
              <a:ext uri="{FF2B5EF4-FFF2-40B4-BE49-F238E27FC236}">
                <a16:creationId xmlns:a16="http://schemas.microsoft.com/office/drawing/2014/main" id="{650658B5-C511-48B0-AA9B-4CB417DE133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296" r="14121" b="-1"/>
          <a:stretch/>
        </p:blipFill>
        <p:spPr bwMode="auto">
          <a:xfrm>
            <a:off x="1412683" y="1410208"/>
            <a:ext cx="4348925" cy="3858780"/>
          </a:xfrm>
          <a:prstGeom prst="rect">
            <a:avLst/>
          </a:prstGeom>
          <a:noFill/>
          <a:extLst>
            <a:ext uri="{909E8E84-426E-40DD-AFC4-6F175D3DCCD1}">
              <a14:hiddenFill xmlns:a14="http://schemas.microsoft.com/office/drawing/2010/main">
                <a:solidFill>
                  <a:srgbClr val="FFFFFF"/>
                </a:solidFill>
              </a14:hiddenFill>
            </a:ext>
          </a:extLst>
        </p:spPr>
      </p:pic>
      <p:cxnSp>
        <p:nvCxnSpPr>
          <p:cNvPr id="81" name="Straight Connector 80">
            <a:extLst>
              <a:ext uri="{FF2B5EF4-FFF2-40B4-BE49-F238E27FC236}">
                <a16:creationId xmlns:a16="http://schemas.microsoft.com/office/drawing/2014/main" id="{10A370BF-9768-4FA0-8887-C3777F3A9C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770" y="3522131"/>
            <a:ext cx="452063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59120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6" name="Picture 25">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26">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8" name="Picture 27">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9" name="Picture 28">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8C836EB-1093-418A-91AA-5CC4A5276CC3}"/>
              </a:ext>
            </a:extLst>
          </p:cNvPr>
          <p:cNvSpPr>
            <a:spLocks noGrp="1"/>
          </p:cNvSpPr>
          <p:nvPr>
            <p:ph type="title"/>
          </p:nvPr>
        </p:nvSpPr>
        <p:spPr>
          <a:xfrm>
            <a:off x="1311138" y="1075266"/>
            <a:ext cx="3660056" cy="1325373"/>
          </a:xfrm>
        </p:spPr>
        <p:txBody>
          <a:bodyPr anchor="b">
            <a:normAutofit fontScale="90000"/>
          </a:bodyPr>
          <a:lstStyle/>
          <a:p>
            <a:r>
              <a:rPr lang="en-GB" sz="2800" dirty="0">
                <a:solidFill>
                  <a:srgbClr val="262626"/>
                </a:solidFill>
                <a:latin typeface="Arial" panose="020B0604020202020204" pitchFamily="34" charset="0"/>
                <a:cs typeface="Arial" panose="020B0604020202020204" pitchFamily="34" charset="0"/>
              </a:rPr>
              <a:t>How is climate change impacting the sea turtles?</a:t>
            </a:r>
          </a:p>
        </p:txBody>
      </p:sp>
      <p:cxnSp>
        <p:nvCxnSpPr>
          <p:cNvPr id="31" name="Straight Connector 30">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670F6B6C-C8A2-4A40-B50F-F3251DEDADE0}"/>
              </a:ext>
            </a:extLst>
          </p:cNvPr>
          <p:cNvSpPr>
            <a:spLocks noGrp="1"/>
          </p:cNvSpPr>
          <p:nvPr>
            <p:ph idx="1"/>
          </p:nvPr>
        </p:nvSpPr>
        <p:spPr>
          <a:xfrm>
            <a:off x="1295401" y="2493774"/>
            <a:ext cx="3660057" cy="3382094"/>
          </a:xfrm>
        </p:spPr>
        <p:txBody>
          <a:bodyPr>
            <a:normAutofit/>
          </a:bodyPr>
          <a:lstStyle/>
          <a:p>
            <a:pPr marL="0" indent="0" algn="ctr">
              <a:buNone/>
            </a:pPr>
            <a:r>
              <a:rPr lang="en-GB" sz="1600">
                <a:solidFill>
                  <a:srgbClr val="262626"/>
                </a:solidFill>
                <a:latin typeface="Arial" panose="020B0604020202020204" pitchFamily="34" charset="0"/>
                <a:cs typeface="Arial" panose="020B0604020202020204" pitchFamily="34" charset="0"/>
              </a:rPr>
              <a:t>Climate change can cause increased temperature. Higher temperatures cause the sand to heat up and lead to a higher proportion of female to male hatchlings. One study concluded that it is likely that southern populations of turtles in the U.S. will become ultra-biased towards female populations if temperatures increase by even 1 C.</a:t>
            </a:r>
          </a:p>
        </p:txBody>
      </p:sp>
      <p:pic>
        <p:nvPicPr>
          <p:cNvPr id="6" name="Picture 5">
            <a:extLst>
              <a:ext uri="{FF2B5EF4-FFF2-40B4-BE49-F238E27FC236}">
                <a16:creationId xmlns:a16="http://schemas.microsoft.com/office/drawing/2014/main" id="{76C4443C-3FCF-4C0B-A782-1E314E89F7FC}"/>
              </a:ext>
            </a:extLst>
          </p:cNvPr>
          <p:cNvPicPr>
            <a:picLocks noChangeAspect="1"/>
          </p:cNvPicPr>
          <p:nvPr/>
        </p:nvPicPr>
        <p:blipFill>
          <a:blip r:embed="rId5"/>
          <a:stretch>
            <a:fillRect/>
          </a:stretch>
        </p:blipFill>
        <p:spPr>
          <a:xfrm>
            <a:off x="5418668" y="1603564"/>
            <a:ext cx="5469466" cy="3650868"/>
          </a:xfrm>
          <a:prstGeom prst="rect">
            <a:avLst/>
          </a:prstGeom>
          <a:ln w="57150" cmpd="thickThin">
            <a:solidFill>
              <a:srgbClr val="7F7F7F"/>
            </a:solidFill>
            <a:miter lim="800000"/>
          </a:ln>
        </p:spPr>
      </p:pic>
    </p:spTree>
    <p:extLst>
      <p:ext uri="{BB962C8B-B14F-4D97-AF65-F5344CB8AC3E}">
        <p14:creationId xmlns:p14="http://schemas.microsoft.com/office/powerpoint/2010/main" val="1482709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8" name="Group 77">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79" name="Picture 78">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0" name="Rectangle 79">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81" name="Picture 80">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82" name="Picture 81">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4E5CC93-1CED-4CE0-928A-9B2D5810DBD7}"/>
              </a:ext>
            </a:extLst>
          </p:cNvPr>
          <p:cNvSpPr>
            <a:spLocks noGrp="1"/>
          </p:cNvSpPr>
          <p:nvPr>
            <p:ph type="title"/>
          </p:nvPr>
        </p:nvSpPr>
        <p:spPr>
          <a:xfrm>
            <a:off x="6094412" y="982132"/>
            <a:ext cx="4802185" cy="1303867"/>
          </a:xfrm>
        </p:spPr>
        <p:txBody>
          <a:bodyPr>
            <a:normAutofit/>
          </a:bodyPr>
          <a:lstStyle/>
          <a:p>
            <a:pPr>
              <a:lnSpc>
                <a:spcPct val="90000"/>
              </a:lnSpc>
            </a:pPr>
            <a:r>
              <a:rPr lang="en-GB" sz="3100" dirty="0">
                <a:latin typeface="Arial" panose="020B0604020202020204" pitchFamily="34" charset="0"/>
                <a:cs typeface="Arial" panose="020B0604020202020204" pitchFamily="34" charset="0"/>
              </a:rPr>
              <a:t>How is climate change impacting the sea turtles?</a:t>
            </a:r>
          </a:p>
        </p:txBody>
      </p:sp>
      <p:sp>
        <p:nvSpPr>
          <p:cNvPr id="84" name="Rectangle 83">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9" name="Picture 198">
            <a:extLst>
              <a:ext uri="{FF2B5EF4-FFF2-40B4-BE49-F238E27FC236}">
                <a16:creationId xmlns:a16="http://schemas.microsoft.com/office/drawing/2014/main" id="{97DD54B9-A2AE-456E-B542-97D42EC83B86}"/>
              </a:ext>
            </a:extLst>
          </p:cNvPr>
          <p:cNvPicPr>
            <a:picLocks noChangeAspect="1"/>
          </p:cNvPicPr>
          <p:nvPr/>
        </p:nvPicPr>
        <p:blipFill rotWithShape="1">
          <a:blip r:embed="rId5"/>
          <a:srcRect l="18190" r="10982" b="3"/>
          <a:stretch/>
        </p:blipFill>
        <p:spPr>
          <a:xfrm>
            <a:off x="1412683" y="1410208"/>
            <a:ext cx="3876801" cy="3858780"/>
          </a:xfrm>
          <a:prstGeom prst="rect">
            <a:avLst/>
          </a:prstGeom>
        </p:spPr>
      </p:pic>
      <p:cxnSp>
        <p:nvCxnSpPr>
          <p:cNvPr id="86" name="Straight Connector 85">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67B4B4F7-C962-4C17-83EC-C9EC198CE3F2}"/>
              </a:ext>
            </a:extLst>
          </p:cNvPr>
          <p:cNvSpPr>
            <a:spLocks noGrp="1"/>
          </p:cNvSpPr>
          <p:nvPr>
            <p:ph idx="1"/>
          </p:nvPr>
        </p:nvSpPr>
        <p:spPr>
          <a:xfrm>
            <a:off x="6094412" y="2556932"/>
            <a:ext cx="4802184" cy="3318936"/>
          </a:xfrm>
        </p:spPr>
        <p:txBody>
          <a:bodyPr>
            <a:normAutofit/>
          </a:bodyPr>
          <a:lstStyle/>
          <a:p>
            <a:pPr marL="0" indent="0">
              <a:lnSpc>
                <a:spcPct val="90000"/>
              </a:lnSpc>
              <a:buNone/>
            </a:pPr>
            <a:r>
              <a:rPr lang="en-GB" sz="1300" b="0" i="0" dirty="0">
                <a:effectLst/>
                <a:latin typeface="Arial" panose="020B0604020202020204" pitchFamily="34" charset="0"/>
                <a:cs typeface="Arial" panose="020B0604020202020204" pitchFamily="34" charset="0"/>
              </a:rPr>
              <a:t>From the day they’re hatched, a sea turtle’s life is a struggle for survival. For every 1,000 sea turtle eggs laid, only about one turtle reaches adulthood due to natural predators and other obstacles. Those that do make it face numerous threats from humans. For example, they’re hunted in some regions for their meat, eggs and shells. Their beach habitats get developed. Harmful marine debris and oil spills pollute their waters and beaches. Now, climate change is exposing sea turtles to even greater existential threats. Sea level rise and stronger storms will erode and destroy their beach habitats. Warming oceans will change ocean currents, potentially introducing sea turtles to new predators and harming the coral reefs some of them need to survive. Since the temperature of the beach sand that female sea turtles nest in influences the gender of their offspring during incubation, our warming climate may be driving sea turtles into extinction by creating a shortage of males, according to several studies.</a:t>
            </a:r>
          </a:p>
          <a:p>
            <a:pPr marL="0" indent="0">
              <a:lnSpc>
                <a:spcPct val="90000"/>
              </a:lnSpc>
              <a:buNone/>
            </a:pPr>
            <a:endParaRPr lang="en-GB" sz="1300" dirty="0"/>
          </a:p>
        </p:txBody>
      </p:sp>
    </p:spTree>
    <p:extLst>
      <p:ext uri="{BB962C8B-B14F-4D97-AF65-F5344CB8AC3E}">
        <p14:creationId xmlns:p14="http://schemas.microsoft.com/office/powerpoint/2010/main" val="3690128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9" name="Rectangle 20">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22">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4" name="Picture 23">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5" name="Rectangle 24">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6" name="Picture 25">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7" name="Picture 26">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34C66270-3F8B-4B67-AC46-EA1A5EE9B384}"/>
              </a:ext>
            </a:extLst>
          </p:cNvPr>
          <p:cNvSpPr>
            <a:spLocks noGrp="1"/>
          </p:cNvSpPr>
          <p:nvPr>
            <p:ph type="title"/>
          </p:nvPr>
        </p:nvSpPr>
        <p:spPr>
          <a:xfrm>
            <a:off x="1295402" y="982132"/>
            <a:ext cx="3660056" cy="1325373"/>
          </a:xfrm>
        </p:spPr>
        <p:txBody>
          <a:bodyPr anchor="b">
            <a:normAutofit/>
          </a:bodyPr>
          <a:lstStyle/>
          <a:p>
            <a:r>
              <a:rPr lang="en-GB" sz="1800" b="0" i="0" dirty="0">
                <a:solidFill>
                  <a:srgbClr val="111111"/>
                </a:solidFill>
                <a:effectLst/>
                <a:latin typeface="Arial" panose="020B0604020202020204" pitchFamily="34" charset="0"/>
                <a:cs typeface="Arial" panose="020B0604020202020204" pitchFamily="34" charset="0"/>
              </a:rPr>
              <a:t>Why are sea turtles becoming extinct?</a:t>
            </a:r>
            <a:endParaRPr lang="en-GB" sz="1800" dirty="0">
              <a:solidFill>
                <a:srgbClr val="262626"/>
              </a:solidFill>
              <a:latin typeface="Arial" panose="020B0604020202020204" pitchFamily="34" charset="0"/>
              <a:cs typeface="Arial" panose="020B0604020202020204" pitchFamily="34" charset="0"/>
            </a:endParaRPr>
          </a:p>
        </p:txBody>
      </p:sp>
      <p:cxnSp>
        <p:nvCxnSpPr>
          <p:cNvPr id="29" name="Straight Connector 28">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41" name="Content Placeholder 17">
            <a:extLst>
              <a:ext uri="{FF2B5EF4-FFF2-40B4-BE49-F238E27FC236}">
                <a16:creationId xmlns:a16="http://schemas.microsoft.com/office/drawing/2014/main" id="{5BB8C2FA-0242-4917-B1AD-85B9CFF47CE8}"/>
              </a:ext>
            </a:extLst>
          </p:cNvPr>
          <p:cNvSpPr>
            <a:spLocks noGrp="1"/>
          </p:cNvSpPr>
          <p:nvPr>
            <p:ph idx="1"/>
          </p:nvPr>
        </p:nvSpPr>
        <p:spPr>
          <a:xfrm>
            <a:off x="1295401" y="2493774"/>
            <a:ext cx="3660057" cy="3382094"/>
          </a:xfrm>
        </p:spPr>
        <p:txBody>
          <a:bodyPr>
            <a:normAutofit/>
          </a:bodyPr>
          <a:lstStyle/>
          <a:p>
            <a:pPr marL="0" indent="0">
              <a:buNone/>
            </a:pPr>
            <a:r>
              <a:rPr lang="en-GB" sz="1200" b="0" i="0" dirty="0">
                <a:solidFill>
                  <a:srgbClr val="444444"/>
                </a:solidFill>
                <a:effectLst/>
                <a:latin typeface="Arial" panose="020B0604020202020204" pitchFamily="34" charset="0"/>
                <a:cs typeface="Arial" panose="020B0604020202020204" pitchFamily="34" charset="0"/>
              </a:rPr>
              <a:t>Since the temperature of the beach sand that female sea turtles nest in influences the gender of their offspring during incubation, our warming climate may be driving sea turtles into extinction by creating a shortage of males, according to several studies.</a:t>
            </a:r>
            <a:endParaRPr lang="en-US" sz="1600" dirty="0">
              <a:solidFill>
                <a:srgbClr val="262626"/>
              </a:solidFill>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6A273C93-CECB-4C54-944F-F1E0E6F3323E}"/>
              </a:ext>
            </a:extLst>
          </p:cNvPr>
          <p:cNvPicPr>
            <a:picLocks noChangeAspect="1"/>
          </p:cNvPicPr>
          <p:nvPr/>
        </p:nvPicPr>
        <p:blipFill>
          <a:blip r:embed="rId5"/>
          <a:stretch>
            <a:fillRect/>
          </a:stretch>
        </p:blipFill>
        <p:spPr>
          <a:xfrm>
            <a:off x="5694238" y="982131"/>
            <a:ext cx="4918326" cy="4893735"/>
          </a:xfrm>
          <a:prstGeom prst="rect">
            <a:avLst/>
          </a:prstGeom>
          <a:ln w="57150" cmpd="thickThin">
            <a:solidFill>
              <a:srgbClr val="7F7F7F"/>
            </a:solidFill>
            <a:miter lim="800000"/>
          </a:ln>
        </p:spPr>
      </p:pic>
    </p:spTree>
    <p:extLst>
      <p:ext uri="{BB962C8B-B14F-4D97-AF65-F5344CB8AC3E}">
        <p14:creationId xmlns:p14="http://schemas.microsoft.com/office/powerpoint/2010/main" val="4015034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4" name="Picture 13">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4A921DB6-684E-4973-A857-9807EB55F3B7}"/>
              </a:ext>
            </a:extLst>
          </p:cNvPr>
          <p:cNvSpPr>
            <a:spLocks noGrp="1"/>
          </p:cNvSpPr>
          <p:nvPr>
            <p:ph type="title"/>
          </p:nvPr>
        </p:nvSpPr>
        <p:spPr>
          <a:xfrm>
            <a:off x="1295402" y="982132"/>
            <a:ext cx="3660056" cy="1325373"/>
          </a:xfrm>
        </p:spPr>
        <p:txBody>
          <a:bodyPr anchor="b">
            <a:normAutofit/>
          </a:bodyPr>
          <a:lstStyle/>
          <a:p>
            <a:pPr>
              <a:lnSpc>
                <a:spcPct val="90000"/>
              </a:lnSpc>
            </a:pPr>
            <a:r>
              <a:rPr lang="en-GB" sz="2800">
                <a:solidFill>
                  <a:srgbClr val="262626"/>
                </a:solidFill>
                <a:latin typeface="Arial" panose="020B0604020202020204" pitchFamily="34" charset="0"/>
                <a:cs typeface="Arial" panose="020B0604020202020204" pitchFamily="34" charset="0"/>
              </a:rPr>
              <a:t>How do sea turtles survive all the plastic?</a:t>
            </a:r>
          </a:p>
        </p:txBody>
      </p:sp>
      <p:cxnSp>
        <p:nvCxnSpPr>
          <p:cNvPr id="19" name="Straight Connector 18">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7">
            <a:extLst>
              <a:ext uri="{FF2B5EF4-FFF2-40B4-BE49-F238E27FC236}">
                <a16:creationId xmlns:a16="http://schemas.microsoft.com/office/drawing/2014/main" id="{94AA357B-FE99-4F51-B920-B889AC35854C}"/>
              </a:ext>
            </a:extLst>
          </p:cNvPr>
          <p:cNvSpPr>
            <a:spLocks noGrp="1"/>
          </p:cNvSpPr>
          <p:nvPr>
            <p:ph idx="1"/>
          </p:nvPr>
        </p:nvSpPr>
        <p:spPr>
          <a:xfrm>
            <a:off x="1295401" y="2493773"/>
            <a:ext cx="3660057" cy="3649569"/>
          </a:xfrm>
        </p:spPr>
        <p:txBody>
          <a:bodyPr>
            <a:normAutofit fontScale="25000" lnSpcReduction="20000"/>
          </a:bodyPr>
          <a:lstStyle/>
          <a:p>
            <a:pPr marL="0" indent="0">
              <a:buNone/>
            </a:pPr>
            <a:r>
              <a:rPr lang="en-GB" sz="4800" dirty="0">
                <a:solidFill>
                  <a:srgbClr val="262626"/>
                </a:solidFill>
                <a:latin typeface="Arial" panose="020B0604020202020204" pitchFamily="34" charset="0"/>
                <a:cs typeface="Arial" panose="020B0604020202020204" pitchFamily="34" charset="0"/>
              </a:rPr>
              <a:t>Ingesting plastics isn’t a harmless mistake, the consumption of this man-made material can cost sea turtles their lives. That’s because plastic can cause blockages in their intestines and even pierce the intestinal wall causing internal bleeding. Perhaps the most distressing fate of all is when the plastic in the turtle’s stomach imitates the sensation of being full. Turtles then neglect to seek out other food sources and ultimately die from starvation. Sadly, it’s not only the consumption of plastic that poses a threat to these marine reptiles, when turtles get entangled in plastic debris, they risk choking to death, losing limbs and generally injuring themselves (sometimes beyond repair).The fishing industry is a serious threat in itself. While turtles are strong swimmers, they often become entangled in fishing gear, and once weighted down they’re unable to surface and subsequently drown. Plastic bags look very similar to jellyfish, fishing nets often look like tasty seaweed. </a:t>
            </a:r>
            <a:endParaRPr lang="en-GB" sz="4800" dirty="0">
              <a:solidFill>
                <a:srgbClr val="262626"/>
              </a:solidFill>
            </a:endParaRPr>
          </a:p>
          <a:p>
            <a:pPr algn="ctr"/>
            <a:endParaRPr lang="en-US" sz="1600" dirty="0">
              <a:solidFill>
                <a:srgbClr val="262626"/>
              </a:solidFill>
            </a:endParaRPr>
          </a:p>
        </p:txBody>
      </p:sp>
      <p:pic>
        <p:nvPicPr>
          <p:cNvPr id="4" name="Content Placeholder 3">
            <a:extLst>
              <a:ext uri="{FF2B5EF4-FFF2-40B4-BE49-F238E27FC236}">
                <a16:creationId xmlns:a16="http://schemas.microsoft.com/office/drawing/2014/main" id="{A19F6D05-C79D-4A3B-AD91-16AF3B5AB6BB}"/>
              </a:ext>
            </a:extLst>
          </p:cNvPr>
          <p:cNvPicPr>
            <a:picLocks noChangeAspect="1"/>
          </p:cNvPicPr>
          <p:nvPr/>
        </p:nvPicPr>
        <p:blipFill>
          <a:blip r:embed="rId5"/>
          <a:stretch>
            <a:fillRect/>
          </a:stretch>
        </p:blipFill>
        <p:spPr>
          <a:xfrm>
            <a:off x="5461489" y="1889820"/>
            <a:ext cx="5469466" cy="3076574"/>
          </a:xfrm>
          <a:prstGeom prst="rect">
            <a:avLst/>
          </a:prstGeom>
          <a:ln w="57150" cmpd="thickThin">
            <a:solidFill>
              <a:srgbClr val="7F7F7F"/>
            </a:solidFill>
            <a:miter lim="800000"/>
          </a:ln>
        </p:spPr>
      </p:pic>
    </p:spTree>
    <p:extLst>
      <p:ext uri="{BB962C8B-B14F-4D97-AF65-F5344CB8AC3E}">
        <p14:creationId xmlns:p14="http://schemas.microsoft.com/office/powerpoint/2010/main" val="2298712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FDF8837B-BAE2-489A-8F93-69216307D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6F979AC-5D68-4A60-BACC-F3111044EB23}"/>
              </a:ext>
            </a:extLst>
          </p:cNvPr>
          <p:cNvPicPr>
            <a:picLocks noChangeAspect="1"/>
          </p:cNvPicPr>
          <p:nvPr/>
        </p:nvPicPr>
        <p:blipFill rotWithShape="1">
          <a:blip r:embed="rId2">
            <a:alphaModFix amt="50000"/>
          </a:blip>
          <a:srcRect l="9640" r="1471"/>
          <a:stretch/>
        </p:blipFill>
        <p:spPr>
          <a:xfrm>
            <a:off x="20" y="10"/>
            <a:ext cx="12191980" cy="6857990"/>
          </a:xfrm>
          <a:prstGeom prst="rect">
            <a:avLst/>
          </a:prstGeom>
        </p:spPr>
      </p:pic>
      <p:sp>
        <p:nvSpPr>
          <p:cNvPr id="2" name="Title 1">
            <a:extLst>
              <a:ext uri="{FF2B5EF4-FFF2-40B4-BE49-F238E27FC236}">
                <a16:creationId xmlns:a16="http://schemas.microsoft.com/office/drawing/2014/main" id="{BFC7F61A-5A20-45C1-89EA-A1EF7D7A16B8}"/>
              </a:ext>
            </a:extLst>
          </p:cNvPr>
          <p:cNvSpPr>
            <a:spLocks noGrp="1"/>
          </p:cNvSpPr>
          <p:nvPr>
            <p:ph type="ctrTitle"/>
          </p:nvPr>
        </p:nvSpPr>
        <p:spPr>
          <a:xfrm>
            <a:off x="2692398" y="1871131"/>
            <a:ext cx="6815669" cy="1515533"/>
          </a:xfrm>
        </p:spPr>
        <p:txBody>
          <a:bodyPr>
            <a:normAutofit/>
          </a:bodyPr>
          <a:lstStyle/>
          <a:p>
            <a:pPr>
              <a:lnSpc>
                <a:spcPct val="90000"/>
              </a:lnSpc>
            </a:pPr>
            <a:r>
              <a:rPr lang="en-GB" sz="5000">
                <a:solidFill>
                  <a:srgbClr val="FFFFFF"/>
                </a:solidFill>
                <a:latin typeface="Arial" panose="020B0604020202020204" pitchFamily="34" charset="0"/>
                <a:cs typeface="Arial" panose="020B0604020202020204" pitchFamily="34" charset="0"/>
              </a:rPr>
              <a:t>I hope you enjoyed my PowerPoint</a:t>
            </a:r>
          </a:p>
        </p:txBody>
      </p:sp>
      <p:cxnSp>
        <p:nvCxnSpPr>
          <p:cNvPr id="24" name="Straight Connector 10">
            <a:extLst>
              <a:ext uri="{FF2B5EF4-FFF2-40B4-BE49-F238E27FC236}">
                <a16:creationId xmlns:a16="http://schemas.microsoft.com/office/drawing/2014/main" id="{B48BEE9B-A2F4-4BF3-9EAD-16E1A7FC2D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699932" y="3510608"/>
            <a:ext cx="512064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5026082"/>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otalTime>121</TotalTime>
  <Words>525</Words>
  <Application>Microsoft Office PowerPoint</Application>
  <PresentationFormat>Widescreen</PresentationFormat>
  <Paragraphs>12</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Garamond</vt:lpstr>
      <vt:lpstr>Organic</vt:lpstr>
      <vt:lpstr>How is climate change impacting the sea turtles?</vt:lpstr>
      <vt:lpstr>How is climate change impacting the sea turtles?</vt:lpstr>
      <vt:lpstr>How is climate change impacting the sea turtles?</vt:lpstr>
      <vt:lpstr>Why are sea turtles becoming extinct?</vt:lpstr>
      <vt:lpstr>How do sea turtles survive all the plastic?</vt:lpstr>
      <vt:lpstr>I hope you enjoyed my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is climate change impacting the sea turtles?</dc:title>
  <dc:creator>Isobel Burton</dc:creator>
  <cp:lastModifiedBy>gemma scarr</cp:lastModifiedBy>
  <cp:revision>6</cp:revision>
  <dcterms:created xsi:type="dcterms:W3CDTF">2021-01-31T11:00:50Z</dcterms:created>
  <dcterms:modified xsi:type="dcterms:W3CDTF">2021-02-01T08:41:20Z</dcterms:modified>
</cp:coreProperties>
</file>