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6" r:id="rId4"/>
    <p:sldId id="267" r:id="rId5"/>
    <p:sldId id="268" r:id="rId6"/>
    <p:sldId id="258" r:id="rId7"/>
    <p:sldId id="269" r:id="rId8"/>
    <p:sldId id="259" r:id="rId9"/>
    <p:sldId id="260" r:id="rId10"/>
    <p:sldId id="261" r:id="rId11"/>
    <p:sldId id="262" r:id="rId12"/>
    <p:sldId id="263" r:id="rId13"/>
    <p:sldId id="264" r:id="rId14"/>
    <p:sldId id="26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5" d="100"/>
          <a:sy n="65" d="100"/>
        </p:scale>
        <p:origin x="66"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5/24/2022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video" Target="https://player.vimeo.com/video/369335890?h=b70c2de3d8" TargetMode="Externa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FBBE69B-732D-4B76-9217-CBE9EDCD4419}"/>
              </a:ext>
            </a:extLst>
          </p:cNvPr>
          <p:cNvPicPr>
            <a:picLocks noChangeAspect="1"/>
          </p:cNvPicPr>
          <p:nvPr/>
        </p:nvPicPr>
        <p:blipFill rotWithShape="1">
          <a:blip r:embed="rId3"/>
          <a:srcRect l="4951" t="8958" r="6650"/>
          <a:stretch/>
        </p:blipFill>
        <p:spPr>
          <a:xfrm>
            <a:off x="6410954" y="4832364"/>
            <a:ext cx="5726097" cy="2025636"/>
          </a:xfrm>
          <a:prstGeom prst="rect">
            <a:avLst/>
          </a:prstGeom>
        </p:spPr>
      </p:pic>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1024080" y="4570685"/>
            <a:ext cx="7766936" cy="1646302"/>
          </a:xfrm>
        </p:spPr>
        <p:txBody>
          <a:bodyPr/>
          <a:lstStyle/>
          <a:p>
            <a:pPr algn="ctr"/>
            <a:r>
              <a:rPr lang="en-GB" dirty="0">
                <a:solidFill>
                  <a:schemeClr val="accent6">
                    <a:lumMod val="75000"/>
                  </a:schemeClr>
                </a:solidFill>
                <a:latin typeface="XCCW Joined 8a" panose="03050602040000000000" pitchFamily="66" charset="0"/>
              </a:rPr>
              <a:t>Year 6 Residential 13</a:t>
            </a:r>
            <a:r>
              <a:rPr lang="en-GB" baseline="30000" dirty="0">
                <a:solidFill>
                  <a:schemeClr val="accent6">
                    <a:lumMod val="75000"/>
                  </a:schemeClr>
                </a:solidFill>
                <a:latin typeface="XCCW Joined 8a" panose="03050602040000000000" pitchFamily="66" charset="0"/>
              </a:rPr>
              <a:t>th</a:t>
            </a:r>
            <a:r>
              <a:rPr lang="en-GB" dirty="0">
                <a:solidFill>
                  <a:schemeClr val="accent6">
                    <a:lumMod val="75000"/>
                  </a:schemeClr>
                </a:solidFill>
                <a:latin typeface="XCCW Joined 8a" panose="03050602040000000000" pitchFamily="66" charset="0"/>
              </a:rPr>
              <a:t> -15</a:t>
            </a:r>
            <a:r>
              <a:rPr lang="en-GB" baseline="30000" dirty="0">
                <a:solidFill>
                  <a:schemeClr val="accent6">
                    <a:lumMod val="75000"/>
                  </a:schemeClr>
                </a:solidFill>
                <a:latin typeface="XCCW Joined 8a" panose="03050602040000000000" pitchFamily="66" charset="0"/>
              </a:rPr>
              <a:t>th</a:t>
            </a:r>
            <a:r>
              <a:rPr lang="en-GB" dirty="0">
                <a:solidFill>
                  <a:schemeClr val="accent6">
                    <a:lumMod val="75000"/>
                  </a:schemeClr>
                </a:solidFill>
                <a:latin typeface="XCCW Joined 8a" panose="03050602040000000000" pitchFamily="66" charset="0"/>
              </a:rPr>
              <a:t> June 2022</a:t>
            </a:r>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31FFA9E-FC60-4494-A175-826B8CE4B064}"/>
              </a:ext>
            </a:extLst>
          </p:cNvPr>
          <p:cNvPicPr>
            <a:picLocks noChangeAspect="1"/>
          </p:cNvPicPr>
          <p:nvPr/>
        </p:nvPicPr>
        <p:blipFill>
          <a:blip r:embed="rId5"/>
          <a:stretch>
            <a:fillRect/>
          </a:stretch>
        </p:blipFill>
        <p:spPr>
          <a:xfrm>
            <a:off x="158995" y="204186"/>
            <a:ext cx="3392073" cy="3409379"/>
          </a:xfrm>
          <a:prstGeom prst="rect">
            <a:avLst/>
          </a:prstGeom>
        </p:spPr>
      </p:pic>
      <p:pic>
        <p:nvPicPr>
          <p:cNvPr id="6" name="Online Media 5">
            <a:hlinkClick r:id="" action="ppaction://media"/>
            <a:extLst>
              <a:ext uri="{FF2B5EF4-FFF2-40B4-BE49-F238E27FC236}">
                <a16:creationId xmlns:a16="http://schemas.microsoft.com/office/drawing/2014/main" id="{02AA377F-00AA-4A6D-8089-FBEC6090C1DD}"/>
              </a:ext>
            </a:extLst>
          </p:cNvPr>
          <p:cNvPicPr>
            <a:picLocks noRot="1" noChangeAspect="1"/>
          </p:cNvPicPr>
          <p:nvPr>
            <a:videoFile r:link="rId1"/>
          </p:nvPr>
        </p:nvPicPr>
        <p:blipFill>
          <a:blip r:embed="rId6"/>
          <a:stretch>
            <a:fillRect/>
          </a:stretch>
        </p:blipFill>
        <p:spPr>
          <a:xfrm>
            <a:off x="4225771" y="100269"/>
            <a:ext cx="6304830" cy="3546467"/>
          </a:xfrm>
          <a:prstGeom prst="rect">
            <a:avLst/>
          </a:prstGeom>
        </p:spPr>
      </p:pic>
    </p:spTree>
    <p:extLst>
      <p:ext uri="{BB962C8B-B14F-4D97-AF65-F5344CB8AC3E}">
        <p14:creationId xmlns:p14="http://schemas.microsoft.com/office/powerpoint/2010/main" val="2576546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DA16CDC-A58F-4367-9BA6-2FBE3731FAFE}"/>
              </a:ext>
            </a:extLst>
          </p:cNvPr>
          <p:cNvPicPr>
            <a:picLocks noChangeAspect="1"/>
          </p:cNvPicPr>
          <p:nvPr/>
        </p:nvPicPr>
        <p:blipFill>
          <a:blip r:embed="rId3">
            <a:clrChange>
              <a:clrFrom>
                <a:srgbClr val="EFEFEF"/>
              </a:clrFrom>
              <a:clrTo>
                <a:srgbClr val="EFEFEF">
                  <a:alpha val="0"/>
                </a:srgbClr>
              </a:clrTo>
            </a:clrChange>
          </a:blip>
          <a:stretch>
            <a:fillRect/>
          </a:stretch>
        </p:blipFill>
        <p:spPr>
          <a:xfrm>
            <a:off x="506767" y="1153544"/>
            <a:ext cx="10865528" cy="5717256"/>
          </a:xfrm>
          <a:prstGeom prst="rect">
            <a:avLst/>
          </a:prstGeom>
        </p:spPr>
      </p:pic>
      <p:pic>
        <p:nvPicPr>
          <p:cNvPr id="7" name="Picture 6">
            <a:extLst>
              <a:ext uri="{FF2B5EF4-FFF2-40B4-BE49-F238E27FC236}">
                <a16:creationId xmlns:a16="http://schemas.microsoft.com/office/drawing/2014/main" id="{8F0C9CF1-73EB-4101-BD18-436D0D6EA505}"/>
              </a:ext>
            </a:extLst>
          </p:cNvPr>
          <p:cNvPicPr>
            <a:picLocks noChangeAspect="1"/>
          </p:cNvPicPr>
          <p:nvPr/>
        </p:nvPicPr>
        <p:blipFill>
          <a:blip r:embed="rId4"/>
          <a:stretch>
            <a:fillRect/>
          </a:stretch>
        </p:blipFill>
        <p:spPr>
          <a:xfrm>
            <a:off x="252978" y="4012172"/>
            <a:ext cx="3573297" cy="2828227"/>
          </a:xfrm>
          <a:prstGeom prst="rect">
            <a:avLst/>
          </a:prstGeom>
        </p:spPr>
      </p:pic>
      <p:sp>
        <p:nvSpPr>
          <p:cNvPr id="9" name="Title 1">
            <a:extLst>
              <a:ext uri="{FF2B5EF4-FFF2-40B4-BE49-F238E27FC236}">
                <a16:creationId xmlns:a16="http://schemas.microsoft.com/office/drawing/2014/main" id="{6714CEE2-E359-4187-AA36-013FCE551B88}"/>
              </a:ext>
            </a:extLst>
          </p:cNvPr>
          <p:cNvSpPr txBox="1">
            <a:spLocks/>
          </p:cNvSpPr>
          <p:nvPr/>
        </p:nvSpPr>
        <p:spPr>
          <a:xfrm>
            <a:off x="903385" y="-406551"/>
            <a:ext cx="8724104"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600" dirty="0">
                <a:solidFill>
                  <a:schemeClr val="accent6">
                    <a:lumMod val="75000"/>
                  </a:schemeClr>
                </a:solidFill>
                <a:latin typeface="XCCW Joined 8a" panose="03050602040000000000" pitchFamily="66" charset="0"/>
              </a:rPr>
              <a:t>Accommodation</a:t>
            </a:r>
          </a:p>
        </p:txBody>
      </p:sp>
      <p:sp>
        <p:nvSpPr>
          <p:cNvPr id="8" name="TextBox 7">
            <a:extLst>
              <a:ext uri="{FF2B5EF4-FFF2-40B4-BE49-F238E27FC236}">
                <a16:creationId xmlns:a16="http://schemas.microsoft.com/office/drawing/2014/main" id="{B7840E9D-285E-409B-B4FB-243F23024521}"/>
              </a:ext>
            </a:extLst>
          </p:cNvPr>
          <p:cNvSpPr txBox="1"/>
          <p:nvPr/>
        </p:nvSpPr>
        <p:spPr>
          <a:xfrm>
            <a:off x="7297445" y="4050833"/>
            <a:ext cx="4387788" cy="2554545"/>
          </a:xfrm>
          <a:prstGeom prst="rect">
            <a:avLst/>
          </a:prstGeom>
          <a:noFill/>
        </p:spPr>
        <p:txBody>
          <a:bodyPr wrap="square" rtlCol="0">
            <a:spAutoFit/>
          </a:bodyPr>
          <a:lstStyle/>
          <a:p>
            <a:r>
              <a:rPr lang="en-GB" sz="2000" b="1" dirty="0">
                <a:solidFill>
                  <a:schemeClr val="accent6">
                    <a:lumMod val="75000"/>
                  </a:schemeClr>
                </a:solidFill>
                <a:latin typeface="Calibri" panose="020F0502020204030204" pitchFamily="34" charset="0"/>
                <a:cs typeface="Calibri" panose="020F0502020204030204" pitchFamily="34" charset="0"/>
              </a:rPr>
              <a:t>Children will be staying in either the a Pod Village or in one of the buildings. Children will have the opportunity to choose their coach partners and bunk partners. We will also give them the opportunity to sort their bedroom groups out and we will try our best to ensure that they are with their friends. </a:t>
            </a:r>
          </a:p>
        </p:txBody>
      </p:sp>
    </p:spTree>
    <p:extLst>
      <p:ext uri="{BB962C8B-B14F-4D97-AF65-F5344CB8AC3E}">
        <p14:creationId xmlns:p14="http://schemas.microsoft.com/office/powerpoint/2010/main" val="1182985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1390191" y="-81299"/>
            <a:ext cx="7766936" cy="1646302"/>
          </a:xfrm>
        </p:spPr>
        <p:txBody>
          <a:bodyPr/>
          <a:lstStyle/>
          <a:p>
            <a:pPr algn="ctr"/>
            <a:r>
              <a:rPr lang="en-GB" sz="8000" dirty="0">
                <a:solidFill>
                  <a:schemeClr val="accent6">
                    <a:lumMod val="75000"/>
                  </a:schemeClr>
                </a:solidFill>
                <a:latin typeface="XCCW Joined 8a" panose="03050602040000000000" pitchFamily="66" charset="0"/>
              </a:rPr>
              <a:t>Activities</a:t>
            </a:r>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5AEDBBD-EB00-45C9-851C-98586E1A9542}"/>
              </a:ext>
            </a:extLst>
          </p:cNvPr>
          <p:cNvPicPr>
            <a:picLocks noChangeAspect="1"/>
          </p:cNvPicPr>
          <p:nvPr/>
        </p:nvPicPr>
        <p:blipFill>
          <a:blip r:embed="rId3">
            <a:clrChange>
              <a:clrFrom>
                <a:srgbClr val="EFEFEF"/>
              </a:clrFrom>
              <a:clrTo>
                <a:srgbClr val="EFEFEF">
                  <a:alpha val="0"/>
                </a:srgbClr>
              </a:clrTo>
            </a:clrChange>
          </a:blip>
          <a:stretch>
            <a:fillRect/>
          </a:stretch>
        </p:blipFill>
        <p:spPr>
          <a:xfrm>
            <a:off x="218462" y="1198228"/>
            <a:ext cx="10466471" cy="5904881"/>
          </a:xfrm>
          <a:prstGeom prst="rect">
            <a:avLst/>
          </a:prstGeom>
        </p:spPr>
      </p:pic>
      <p:sp>
        <p:nvSpPr>
          <p:cNvPr id="8" name="TextBox 7">
            <a:extLst>
              <a:ext uri="{FF2B5EF4-FFF2-40B4-BE49-F238E27FC236}">
                <a16:creationId xmlns:a16="http://schemas.microsoft.com/office/drawing/2014/main" id="{D97A1129-268F-4FD4-B1E4-DB487A68FE98}"/>
              </a:ext>
            </a:extLst>
          </p:cNvPr>
          <p:cNvSpPr txBox="1"/>
          <p:nvPr/>
        </p:nvSpPr>
        <p:spPr>
          <a:xfrm>
            <a:off x="7173158" y="4335227"/>
            <a:ext cx="4447240" cy="2554545"/>
          </a:xfrm>
          <a:prstGeom prst="rect">
            <a:avLst/>
          </a:prstGeom>
          <a:noFill/>
        </p:spPr>
        <p:txBody>
          <a:bodyPr wrap="square" rtlCol="0">
            <a:spAutoFit/>
          </a:bodyPr>
          <a:lstStyle/>
          <a:p>
            <a:r>
              <a:rPr lang="en-GB" sz="2000" b="1" dirty="0">
                <a:solidFill>
                  <a:schemeClr val="accent6">
                    <a:lumMod val="75000"/>
                  </a:schemeClr>
                </a:solidFill>
                <a:latin typeface="Calibri" panose="020F0502020204030204" pitchFamily="34" charset="0"/>
                <a:cs typeface="Calibri" panose="020F0502020204030204" pitchFamily="34" charset="0"/>
              </a:rPr>
              <a:t>Walton Firs offer a variety of activities for the children and have provided us with a jam packed schedule of fun activities. No one will be forced to do any of the activities if they do not feel comfortable to have a go, but we will encourage them to push themselves outside of their comfort zones.</a:t>
            </a:r>
          </a:p>
        </p:txBody>
      </p:sp>
    </p:spTree>
    <p:extLst>
      <p:ext uri="{BB962C8B-B14F-4D97-AF65-F5344CB8AC3E}">
        <p14:creationId xmlns:p14="http://schemas.microsoft.com/office/powerpoint/2010/main" val="3792315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355107" y="63966"/>
            <a:ext cx="10532045" cy="1646302"/>
          </a:xfrm>
        </p:spPr>
        <p:txBody>
          <a:bodyPr/>
          <a:lstStyle/>
          <a:p>
            <a:pPr algn="ctr"/>
            <a:r>
              <a:rPr lang="en-GB" sz="8000" dirty="0">
                <a:solidFill>
                  <a:schemeClr val="accent6">
                    <a:lumMod val="75000"/>
                  </a:schemeClr>
                </a:solidFill>
                <a:latin typeface="XCCW Joined 8a" panose="03050602040000000000" pitchFamily="66" charset="0"/>
              </a:rPr>
              <a:t>Food &amp; Snacks</a:t>
            </a:r>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a:xfrm>
            <a:off x="1389621" y="4642759"/>
            <a:ext cx="7766936" cy="1096899"/>
          </a:xfrm>
        </p:spPr>
        <p:txBody>
          <a:bodyPr/>
          <a:lstStyle/>
          <a:p>
            <a:endParaRPr lang="en-GB" dirty="0"/>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97A1129-268F-4FD4-B1E4-DB487A68FE98}"/>
              </a:ext>
            </a:extLst>
          </p:cNvPr>
          <p:cNvSpPr txBox="1"/>
          <p:nvPr/>
        </p:nvSpPr>
        <p:spPr>
          <a:xfrm>
            <a:off x="3175473" y="1768858"/>
            <a:ext cx="4447240" cy="2246769"/>
          </a:xfrm>
          <a:prstGeom prst="rect">
            <a:avLst/>
          </a:prstGeom>
          <a:noFill/>
        </p:spPr>
        <p:txBody>
          <a:bodyPr wrap="square" rtlCol="0">
            <a:spAutoFit/>
          </a:bodyPr>
          <a:lstStyle/>
          <a:p>
            <a:pPr algn="ctr"/>
            <a:r>
              <a:rPr lang="en-GB" sz="2000" b="1" dirty="0">
                <a:solidFill>
                  <a:schemeClr val="accent6">
                    <a:lumMod val="75000"/>
                  </a:schemeClr>
                </a:solidFill>
                <a:latin typeface="Calibri" panose="020F0502020204030204" pitchFamily="34" charset="0"/>
                <a:cs typeface="Calibri" panose="020F0502020204030204" pitchFamily="34" charset="0"/>
              </a:rPr>
              <a:t>Walton Firs will provide breakfast, lunch and dinner for the children. We have informed them of any child that has dietary requirements such as allergies, or is vegetarian or gluten free from using the consent forms that you have provided.</a:t>
            </a:r>
          </a:p>
        </p:txBody>
      </p:sp>
      <p:pic>
        <p:nvPicPr>
          <p:cNvPr id="2050" name="Picture 2" descr="Classic British Bangers and Mash - Sprinkles and Sprouts">
            <a:extLst>
              <a:ext uri="{FF2B5EF4-FFF2-40B4-BE49-F238E27FC236}">
                <a16:creationId xmlns:a16="http://schemas.microsoft.com/office/drawing/2014/main" id="{9751D0B7-5D62-4861-9632-50A250A6F5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5058" y="1666791"/>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hicken Broccoli Ziti - a quick 30 minute meal packed with flavor!">
            <a:extLst>
              <a:ext uri="{FF2B5EF4-FFF2-40B4-BE49-F238E27FC236}">
                <a16:creationId xmlns:a16="http://schemas.microsoft.com/office/drawing/2014/main" id="{720018C9-642C-42F9-ABCB-6F8CAD65CF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832874" y="1721928"/>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857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355107" y="63966"/>
            <a:ext cx="10532045" cy="1646302"/>
          </a:xfrm>
        </p:spPr>
        <p:txBody>
          <a:bodyPr/>
          <a:lstStyle/>
          <a:p>
            <a:pPr algn="ctr"/>
            <a:r>
              <a:rPr lang="en-GB" sz="8000" dirty="0">
                <a:solidFill>
                  <a:schemeClr val="accent6">
                    <a:lumMod val="75000"/>
                  </a:schemeClr>
                </a:solidFill>
                <a:latin typeface="XCCW Joined 8a" panose="03050602040000000000" pitchFamily="66" charset="0"/>
              </a:rPr>
              <a:t>Extras</a:t>
            </a:r>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a:xfrm>
            <a:off x="541539" y="1459465"/>
            <a:ext cx="9454718" cy="3939070"/>
          </a:xfrm>
        </p:spPr>
        <p:txBody>
          <a:bodyPr>
            <a:normAutofit lnSpcReduction="10000"/>
          </a:bodyPr>
          <a:lstStyle/>
          <a:p>
            <a:pPr algn="l"/>
            <a:r>
              <a:rPr lang="en-GB" sz="2800" b="1" dirty="0">
                <a:solidFill>
                  <a:schemeClr val="accent6">
                    <a:lumMod val="75000"/>
                  </a:schemeClr>
                </a:solidFill>
                <a:latin typeface="Calibri" panose="020F0502020204030204" pitchFamily="34" charset="0"/>
                <a:cs typeface="Calibri" panose="020F0502020204030204" pitchFamily="34" charset="0"/>
              </a:rPr>
              <a:t>We want the children to have the most amazing time and so we do not mind if children want to bring activities for the coach journey like card games, books etc (no electronics please). </a:t>
            </a:r>
          </a:p>
          <a:p>
            <a:pPr algn="l"/>
            <a:endParaRPr lang="en-GB" sz="2800" b="1" dirty="0">
              <a:solidFill>
                <a:schemeClr val="accent6">
                  <a:lumMod val="75000"/>
                </a:schemeClr>
              </a:solidFill>
              <a:latin typeface="Calibri" panose="020F0502020204030204" pitchFamily="34" charset="0"/>
              <a:cs typeface="Calibri" panose="020F0502020204030204" pitchFamily="34" charset="0"/>
            </a:endParaRPr>
          </a:p>
          <a:p>
            <a:pPr algn="l"/>
            <a:r>
              <a:rPr lang="en-GB" sz="2800" b="1" dirty="0">
                <a:solidFill>
                  <a:schemeClr val="accent6">
                    <a:lumMod val="75000"/>
                  </a:schemeClr>
                </a:solidFill>
                <a:latin typeface="Calibri" panose="020F0502020204030204" pitchFamily="34" charset="0"/>
                <a:cs typeface="Calibri" panose="020F0502020204030204" pitchFamily="34" charset="0"/>
              </a:rPr>
              <a:t>Although we have a busy schedule,  we do not mind if the children want to bring some outdoor games i.e. football, tennis balls etc. The children will be responsible for all of these items so please advise them to pack sensibly.  </a:t>
            </a:r>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Outdoor Games Sports Games Clip Art, Soccer Ball, Football, Team Sport,  Sphere Transparent Png – Pngset.com">
            <a:extLst>
              <a:ext uri="{FF2B5EF4-FFF2-40B4-BE49-F238E27FC236}">
                <a16:creationId xmlns:a16="http://schemas.microsoft.com/office/drawing/2014/main" id="{0991BF22-2E78-404C-B82D-008DCAE9B710}"/>
              </a:ext>
            </a:extLst>
          </p:cNvPr>
          <p:cNvPicPr>
            <a:picLocks noChangeAspect="1" noChangeArrowheads="1"/>
          </p:cNvPicPr>
          <p:nvPr/>
        </p:nvPicPr>
        <p:blipFill>
          <a:blip r:embed="rId3">
            <a:clrChange>
              <a:clrFrom>
                <a:srgbClr val="DEDEDE"/>
              </a:clrFrom>
              <a:clrTo>
                <a:srgbClr val="DEDEDE">
                  <a:alpha val="0"/>
                </a:srgbClr>
              </a:clrTo>
            </a:clrChange>
            <a:extLst>
              <a:ext uri="{28A0092B-C50C-407E-A947-70E740481C1C}">
                <a14:useLocalDpi xmlns:a14="http://schemas.microsoft.com/office/drawing/2010/main" val="0"/>
              </a:ext>
            </a:extLst>
          </a:blip>
          <a:srcRect/>
          <a:stretch>
            <a:fillRect/>
          </a:stretch>
        </p:blipFill>
        <p:spPr bwMode="auto">
          <a:xfrm>
            <a:off x="7698789" y="4791870"/>
            <a:ext cx="1644216" cy="1537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5219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154F237-881E-48EB-B2C5-DDF483D86711}"/>
              </a:ext>
            </a:extLst>
          </p:cNvPr>
          <p:cNvSpPr txBox="1"/>
          <p:nvPr/>
        </p:nvSpPr>
        <p:spPr>
          <a:xfrm>
            <a:off x="399495" y="470517"/>
            <a:ext cx="10298097" cy="6463308"/>
          </a:xfrm>
          <a:prstGeom prst="rect">
            <a:avLst/>
          </a:prstGeom>
          <a:noFill/>
        </p:spPr>
        <p:txBody>
          <a:bodyPr wrap="square" rtlCol="0">
            <a:spAutoFit/>
          </a:bodyPr>
          <a:lstStyle/>
          <a:p>
            <a:endParaRPr lang="en-GB" b="1" dirty="0">
              <a:solidFill>
                <a:schemeClr val="accent6">
                  <a:lumMod val="75000"/>
                </a:schemeClr>
              </a:solidFill>
              <a:latin typeface="Calibri" panose="020F0502020204030204" pitchFamily="34" charset="0"/>
              <a:cs typeface="Calibri" panose="020F0502020204030204" pitchFamily="34" charset="0"/>
            </a:endParaRPr>
          </a:p>
          <a:p>
            <a:r>
              <a:rPr lang="en-GB" b="1" dirty="0">
                <a:solidFill>
                  <a:schemeClr val="accent6">
                    <a:lumMod val="75000"/>
                  </a:schemeClr>
                </a:solidFill>
                <a:latin typeface="Calibri" panose="020F0502020204030204" pitchFamily="34" charset="0"/>
                <a:cs typeface="Calibri" panose="020F0502020204030204" pitchFamily="34" charset="0"/>
              </a:rPr>
              <a:t>Children do not need to wear school uniform. </a:t>
            </a:r>
            <a:r>
              <a:rPr lang="en-US" b="1" dirty="0">
                <a:solidFill>
                  <a:schemeClr val="accent6">
                    <a:lumMod val="75000"/>
                  </a:schemeClr>
                </a:solidFill>
                <a:latin typeface="Calibri" panose="020F0502020204030204" pitchFamily="34" charset="0"/>
                <a:cs typeface="Calibri" panose="020F0502020204030204" pitchFamily="34" charset="0"/>
              </a:rPr>
              <a:t>When packing please consider the forecasted weather for the 2 days.</a:t>
            </a:r>
            <a:endParaRPr lang="en-GB" b="1" dirty="0">
              <a:solidFill>
                <a:schemeClr val="accent6">
                  <a:lumMod val="75000"/>
                </a:schemeClr>
              </a:solidFill>
              <a:latin typeface="Calibri" panose="020F0502020204030204" pitchFamily="34" charset="0"/>
              <a:cs typeface="Calibri" panose="020F0502020204030204" pitchFamily="34" charset="0"/>
            </a:endParaRPr>
          </a:p>
          <a:p>
            <a:r>
              <a:rPr lang="en-GB" b="1" dirty="0">
                <a:solidFill>
                  <a:schemeClr val="accent6">
                    <a:lumMod val="75000"/>
                  </a:schemeClr>
                </a:solidFill>
                <a:latin typeface="Calibri" panose="020F0502020204030204" pitchFamily="34" charset="0"/>
                <a:cs typeface="Calibri" panose="020F0502020204030204" pitchFamily="34" charset="0"/>
              </a:rPr>
              <a:t>Please clearly label or mark each item with your child's name</a:t>
            </a:r>
          </a:p>
          <a:p>
            <a:pPr lvl="0"/>
            <a:r>
              <a:rPr lang="en-GB" b="1" dirty="0">
                <a:solidFill>
                  <a:schemeClr val="accent6">
                    <a:lumMod val="75000"/>
                  </a:schemeClr>
                </a:solidFill>
                <a:latin typeface="Calibri" panose="020F0502020204030204" pitchFamily="34" charset="0"/>
                <a:cs typeface="Calibri" panose="020F0502020204030204" pitchFamily="34" charset="0"/>
              </a:rPr>
              <a:t>- waterproof coat</a:t>
            </a:r>
          </a:p>
          <a:p>
            <a:pPr lvl="0"/>
            <a:r>
              <a:rPr lang="en-GB" b="1" dirty="0">
                <a:solidFill>
                  <a:schemeClr val="accent6">
                    <a:lumMod val="75000"/>
                  </a:schemeClr>
                </a:solidFill>
                <a:latin typeface="Calibri" panose="020F0502020204030204" pitchFamily="34" charset="0"/>
                <a:cs typeface="Calibri" panose="020F0502020204030204" pitchFamily="34" charset="0"/>
              </a:rPr>
              <a:t>- Carrier bags (for dirty clothing)</a:t>
            </a:r>
          </a:p>
          <a:p>
            <a:pPr lvl="0"/>
            <a:r>
              <a:rPr lang="en-GB" b="1" dirty="0">
                <a:solidFill>
                  <a:schemeClr val="accent6">
                    <a:lumMod val="75000"/>
                  </a:schemeClr>
                </a:solidFill>
                <a:latin typeface="Calibri" panose="020F0502020204030204" pitchFamily="34" charset="0"/>
                <a:cs typeface="Calibri" panose="020F0502020204030204" pitchFamily="34" charset="0"/>
              </a:rPr>
              <a:t>- 2 pairs of outdoor shoes preferably trainers (lace up or </a:t>
            </a:r>
            <a:r>
              <a:rPr lang="en-GB" b="1" dirty="0" err="1">
                <a:solidFill>
                  <a:schemeClr val="accent6">
                    <a:lumMod val="75000"/>
                  </a:schemeClr>
                </a:solidFill>
                <a:latin typeface="Calibri" panose="020F0502020204030204" pitchFamily="34" charset="0"/>
                <a:cs typeface="Calibri" panose="020F0502020204030204" pitchFamily="34" charset="0"/>
              </a:rPr>
              <a:t>velcro</a:t>
            </a:r>
            <a:r>
              <a:rPr lang="en-GB" b="1" dirty="0">
                <a:solidFill>
                  <a:schemeClr val="accent6">
                    <a:lumMod val="75000"/>
                  </a:schemeClr>
                </a:solidFill>
                <a:latin typeface="Calibri" panose="020F0502020204030204" pitchFamily="34" charset="0"/>
                <a:cs typeface="Calibri" panose="020F0502020204030204" pitchFamily="34" charset="0"/>
              </a:rPr>
              <a:t>). Please no wellington boots</a:t>
            </a:r>
          </a:p>
          <a:p>
            <a:pPr lvl="0"/>
            <a:r>
              <a:rPr lang="en-GB" b="1" dirty="0">
                <a:solidFill>
                  <a:schemeClr val="accent6">
                    <a:lumMod val="75000"/>
                  </a:schemeClr>
                </a:solidFill>
                <a:latin typeface="Calibri" panose="020F0502020204030204" pitchFamily="34" charset="0"/>
                <a:cs typeface="Calibri" panose="020F0502020204030204" pitchFamily="34" charset="0"/>
              </a:rPr>
              <a:t>- 1 pair of slippers or plimsolls to be worn indoors</a:t>
            </a:r>
          </a:p>
          <a:p>
            <a:pPr lvl="0"/>
            <a:r>
              <a:rPr lang="en-GB" b="1" dirty="0">
                <a:solidFill>
                  <a:schemeClr val="accent6">
                    <a:lumMod val="75000"/>
                  </a:schemeClr>
                </a:solidFill>
                <a:latin typeface="Calibri" panose="020F0502020204030204" pitchFamily="34" charset="0"/>
                <a:cs typeface="Calibri" panose="020F0502020204030204" pitchFamily="34" charset="0"/>
              </a:rPr>
              <a:t>- enough underclothes </a:t>
            </a:r>
          </a:p>
          <a:p>
            <a:pPr lvl="0"/>
            <a:r>
              <a:rPr lang="en-GB" b="1" dirty="0">
                <a:solidFill>
                  <a:schemeClr val="accent6">
                    <a:lumMod val="75000"/>
                  </a:schemeClr>
                </a:solidFill>
                <a:latin typeface="Calibri" panose="020F0502020204030204" pitchFamily="34" charset="0"/>
                <a:cs typeface="Calibri" panose="020F0502020204030204" pitchFamily="34" charset="0"/>
              </a:rPr>
              <a:t>- jeans or tracksuit bottoms </a:t>
            </a:r>
          </a:p>
          <a:p>
            <a:pPr lvl="0"/>
            <a:r>
              <a:rPr lang="en-GB" b="1" dirty="0">
                <a:solidFill>
                  <a:schemeClr val="accent6">
                    <a:lumMod val="75000"/>
                  </a:schemeClr>
                </a:solidFill>
                <a:latin typeface="Calibri" panose="020F0502020204030204" pitchFamily="34" charset="0"/>
                <a:cs typeface="Calibri" panose="020F0502020204030204" pitchFamily="34" charset="0"/>
              </a:rPr>
              <a:t>- shorts</a:t>
            </a:r>
          </a:p>
          <a:p>
            <a:pPr lvl="0"/>
            <a:r>
              <a:rPr lang="en-GB" b="1" dirty="0">
                <a:solidFill>
                  <a:schemeClr val="accent6">
                    <a:lumMod val="75000"/>
                  </a:schemeClr>
                </a:solidFill>
                <a:latin typeface="Calibri" panose="020F0502020204030204" pitchFamily="34" charset="0"/>
                <a:cs typeface="Calibri" panose="020F0502020204030204" pitchFamily="34" charset="0"/>
              </a:rPr>
              <a:t>- t shirts - these make a good base layer if the weather is chilly!!</a:t>
            </a:r>
          </a:p>
          <a:p>
            <a:pPr lvl="0"/>
            <a:r>
              <a:rPr lang="en-GB" b="1" dirty="0">
                <a:solidFill>
                  <a:schemeClr val="accent6">
                    <a:lumMod val="75000"/>
                  </a:schemeClr>
                </a:solidFill>
                <a:latin typeface="Calibri" panose="020F0502020204030204" pitchFamily="34" charset="0"/>
                <a:cs typeface="Calibri" panose="020F0502020204030204" pitchFamily="34" charset="0"/>
              </a:rPr>
              <a:t>- tops and sweatshirts – hopefully we won’t need them! </a:t>
            </a:r>
          </a:p>
          <a:p>
            <a:pPr lvl="0"/>
            <a:r>
              <a:rPr lang="en-GB" b="1" dirty="0">
                <a:solidFill>
                  <a:schemeClr val="accent6">
                    <a:lumMod val="75000"/>
                  </a:schemeClr>
                </a:solidFill>
                <a:latin typeface="Calibri" panose="020F0502020204030204" pitchFamily="34" charset="0"/>
                <a:cs typeface="Calibri" panose="020F0502020204030204" pitchFamily="34" charset="0"/>
              </a:rPr>
              <a:t>- pyjamas/night clothes</a:t>
            </a:r>
          </a:p>
          <a:p>
            <a:pPr lvl="0"/>
            <a:r>
              <a:rPr lang="en-GB" b="1" dirty="0">
                <a:solidFill>
                  <a:schemeClr val="accent6">
                    <a:lumMod val="75000"/>
                  </a:schemeClr>
                </a:solidFill>
                <a:latin typeface="Calibri" panose="020F0502020204030204" pitchFamily="34" charset="0"/>
                <a:cs typeface="Calibri" panose="020F0502020204030204" pitchFamily="34" charset="0"/>
              </a:rPr>
              <a:t>- soap, flannel, roll-on deodorant, toothbrush, toothpaste, towel (no aerosol please)</a:t>
            </a:r>
          </a:p>
          <a:p>
            <a:pPr lvl="0"/>
            <a:r>
              <a:rPr lang="en-GB" b="1" dirty="0">
                <a:solidFill>
                  <a:schemeClr val="accent6">
                    <a:lumMod val="75000"/>
                  </a:schemeClr>
                </a:solidFill>
                <a:latin typeface="Calibri" panose="020F0502020204030204" pitchFamily="34" charset="0"/>
                <a:cs typeface="Calibri" panose="020F0502020204030204" pitchFamily="34" charset="0"/>
              </a:rPr>
              <a:t>spending money – we will pre order</a:t>
            </a:r>
          </a:p>
          <a:p>
            <a:pPr lvl="0"/>
            <a:r>
              <a:rPr lang="en-GB" b="1" dirty="0">
                <a:solidFill>
                  <a:schemeClr val="accent6">
                    <a:lumMod val="75000"/>
                  </a:schemeClr>
                </a:solidFill>
                <a:latin typeface="Calibri" panose="020F0502020204030204" pitchFamily="34" charset="0"/>
                <a:cs typeface="Calibri" panose="020F0502020204030204" pitchFamily="34" charset="0"/>
              </a:rPr>
              <a:t>- Lip balm, suntan lotion</a:t>
            </a:r>
          </a:p>
          <a:p>
            <a:pPr lvl="0"/>
            <a:r>
              <a:rPr lang="en-GB" b="1" dirty="0">
                <a:solidFill>
                  <a:schemeClr val="accent6">
                    <a:lumMod val="75000"/>
                  </a:schemeClr>
                </a:solidFill>
                <a:latin typeface="Calibri" panose="020F0502020204030204" pitchFamily="34" charset="0"/>
                <a:cs typeface="Calibri" panose="020F0502020204030204" pitchFamily="34" charset="0"/>
              </a:rPr>
              <a:t>- water bottle (this can be refilled during the course of the trip)</a:t>
            </a:r>
          </a:p>
          <a:p>
            <a:r>
              <a:rPr lang="en-GB" b="1" dirty="0">
                <a:solidFill>
                  <a:schemeClr val="accent6">
                    <a:lumMod val="75000"/>
                  </a:schemeClr>
                </a:solidFill>
                <a:latin typeface="Calibri" panose="020F0502020204030204" pitchFamily="34" charset="0"/>
                <a:cs typeface="Calibri" panose="020F0502020204030204" pitchFamily="34" charset="0"/>
              </a:rPr>
              <a:t>Skirts are not appropriate. 'Best clothes' are best left at home! </a:t>
            </a:r>
          </a:p>
          <a:p>
            <a:r>
              <a:rPr lang="en-GB" b="1" dirty="0">
                <a:solidFill>
                  <a:schemeClr val="accent6">
                    <a:lumMod val="75000"/>
                  </a:schemeClr>
                </a:solidFill>
                <a:latin typeface="Calibri" panose="020F0502020204030204" pitchFamily="34" charset="0"/>
                <a:cs typeface="Calibri" panose="020F0502020204030204" pitchFamily="34" charset="0"/>
              </a:rPr>
              <a:t>Every item, down to underwear and socks should be labelled.</a:t>
            </a:r>
          </a:p>
          <a:p>
            <a:r>
              <a:rPr lang="en-GB" b="1" dirty="0">
                <a:solidFill>
                  <a:schemeClr val="accent6">
                    <a:lumMod val="75000"/>
                  </a:schemeClr>
                </a:solidFill>
                <a:latin typeface="Calibri" panose="020F0502020204030204" pitchFamily="34" charset="0"/>
                <a:cs typeface="Calibri" panose="020F0502020204030204" pitchFamily="34" charset="0"/>
              </a:rPr>
              <a:t>Jewellery, even earrings are best left at home. If they cannot be removed, only studs should be worn. Hair must be tied back away from the face for all activities.</a:t>
            </a:r>
          </a:p>
          <a:p>
            <a:endParaRPr lang="en-GB" b="1" dirty="0">
              <a:latin typeface="Calibri" panose="020F0502020204030204" pitchFamily="34" charset="0"/>
              <a:cs typeface="Calibri" panose="020F0502020204030204" pitchFamily="34" charset="0"/>
            </a:endParaRPr>
          </a:p>
        </p:txBody>
      </p:sp>
      <p:sp>
        <p:nvSpPr>
          <p:cNvPr id="6" name="Title 1">
            <a:extLst>
              <a:ext uri="{FF2B5EF4-FFF2-40B4-BE49-F238E27FC236}">
                <a16:creationId xmlns:a16="http://schemas.microsoft.com/office/drawing/2014/main" id="{99BC4BCE-E65C-4BC5-9FF4-6612EB9A3F76}"/>
              </a:ext>
            </a:extLst>
          </p:cNvPr>
          <p:cNvSpPr>
            <a:spLocks noGrp="1"/>
          </p:cNvSpPr>
          <p:nvPr>
            <p:ph type="ctrTitle"/>
          </p:nvPr>
        </p:nvSpPr>
        <p:spPr>
          <a:xfrm>
            <a:off x="1302880" y="-823151"/>
            <a:ext cx="7766936" cy="1646302"/>
          </a:xfrm>
        </p:spPr>
        <p:txBody>
          <a:bodyPr/>
          <a:lstStyle/>
          <a:p>
            <a:pPr algn="ctr"/>
            <a:r>
              <a:rPr lang="en-GB" sz="4800" dirty="0">
                <a:solidFill>
                  <a:schemeClr val="accent6">
                    <a:lumMod val="75000"/>
                  </a:schemeClr>
                </a:solidFill>
                <a:latin typeface="XCCW Joined 8a" panose="03050602040000000000" pitchFamily="66" charset="0"/>
              </a:rPr>
              <a:t>Packing List</a:t>
            </a:r>
          </a:p>
        </p:txBody>
      </p:sp>
    </p:spTree>
    <p:extLst>
      <p:ext uri="{BB962C8B-B14F-4D97-AF65-F5344CB8AC3E}">
        <p14:creationId xmlns:p14="http://schemas.microsoft.com/office/powerpoint/2010/main" val="465934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33AB31-A506-46E0-94E8-5D65AB12D602}"/>
              </a:ext>
            </a:extLst>
          </p:cNvPr>
          <p:cNvSpPr>
            <a:spLocks noGrp="1"/>
          </p:cNvSpPr>
          <p:nvPr>
            <p:ph idx="1"/>
          </p:nvPr>
        </p:nvSpPr>
        <p:spPr/>
        <p:txBody>
          <a:bodyPr/>
          <a:lstStyle/>
          <a:p>
            <a:endParaRPr lang="en-GB" dirty="0"/>
          </a:p>
        </p:txBody>
      </p:sp>
      <p:sp>
        <p:nvSpPr>
          <p:cNvPr id="4" name="Title 1">
            <a:extLst>
              <a:ext uri="{FF2B5EF4-FFF2-40B4-BE49-F238E27FC236}">
                <a16:creationId xmlns:a16="http://schemas.microsoft.com/office/drawing/2014/main" id="{2B5F1041-A952-4940-B23B-D7F317E08B99}"/>
              </a:ext>
            </a:extLst>
          </p:cNvPr>
          <p:cNvSpPr txBox="1">
            <a:spLocks/>
          </p:cNvSpPr>
          <p:nvPr/>
        </p:nvSpPr>
        <p:spPr>
          <a:xfrm>
            <a:off x="677335" y="34972"/>
            <a:ext cx="10029994" cy="537768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400" dirty="0">
                <a:solidFill>
                  <a:schemeClr val="accent6">
                    <a:lumMod val="75000"/>
                  </a:schemeClr>
                </a:solidFill>
                <a:latin typeface="XCCW Joined 8a" panose="03050602040000000000" pitchFamily="66" charset="0"/>
              </a:rPr>
              <a:t>Packing List</a:t>
            </a:r>
          </a:p>
          <a:p>
            <a:pPr algn="ctr"/>
            <a:endParaRPr lang="en-GB" sz="4400" dirty="0">
              <a:solidFill>
                <a:schemeClr val="accent6">
                  <a:lumMod val="75000"/>
                </a:schemeClr>
              </a:solidFill>
              <a:latin typeface="XCCW Joined 8a" panose="03050602040000000000" pitchFamily="66" charset="0"/>
            </a:endParaRPr>
          </a:p>
          <a:p>
            <a:pPr algn="ctr"/>
            <a:endParaRPr lang="en-GB" sz="4400" dirty="0">
              <a:solidFill>
                <a:schemeClr val="accent6">
                  <a:lumMod val="75000"/>
                </a:schemeClr>
              </a:solidFill>
              <a:latin typeface="XCCW Joined 8a" panose="03050602040000000000" pitchFamily="66" charset="0"/>
            </a:endParaRPr>
          </a:p>
          <a:p>
            <a:pPr algn="ctr"/>
            <a:r>
              <a:rPr lang="en-GB" sz="4400" dirty="0">
                <a:solidFill>
                  <a:schemeClr val="accent6">
                    <a:lumMod val="75000"/>
                  </a:schemeClr>
                </a:solidFill>
                <a:latin typeface="XCCW Joined 8a" panose="03050602040000000000" pitchFamily="66" charset="0"/>
              </a:rPr>
              <a:t>Children will need to bring a sleeping bag and a pillow for the duration of there stay.</a:t>
            </a:r>
          </a:p>
        </p:txBody>
      </p:sp>
    </p:spTree>
    <p:extLst>
      <p:ext uri="{BB962C8B-B14F-4D97-AF65-F5344CB8AC3E}">
        <p14:creationId xmlns:p14="http://schemas.microsoft.com/office/powerpoint/2010/main" val="4188193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5A06F2A5-3A84-46BA-AFDD-75AEFE6FF55D}"/>
              </a:ext>
            </a:extLst>
          </p:cNvPr>
          <p:cNvSpPr txBox="1">
            <a:spLocks/>
          </p:cNvSpPr>
          <p:nvPr/>
        </p:nvSpPr>
        <p:spPr>
          <a:xfrm>
            <a:off x="548279" y="-81299"/>
            <a:ext cx="9332568"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8000" dirty="0">
                <a:solidFill>
                  <a:schemeClr val="accent6">
                    <a:lumMod val="75000"/>
                  </a:schemeClr>
                </a:solidFill>
                <a:latin typeface="XCCW Joined 8a" panose="03050602040000000000" pitchFamily="66" charset="0"/>
              </a:rPr>
              <a:t>On the day…</a:t>
            </a:r>
          </a:p>
        </p:txBody>
      </p:sp>
      <p:sp>
        <p:nvSpPr>
          <p:cNvPr id="4" name="TextBox 3">
            <a:extLst>
              <a:ext uri="{FF2B5EF4-FFF2-40B4-BE49-F238E27FC236}">
                <a16:creationId xmlns:a16="http://schemas.microsoft.com/office/drawing/2014/main" id="{EBA155E3-2B11-4141-AB2C-C61663090D08}"/>
              </a:ext>
            </a:extLst>
          </p:cNvPr>
          <p:cNvSpPr txBox="1"/>
          <p:nvPr/>
        </p:nvSpPr>
        <p:spPr>
          <a:xfrm>
            <a:off x="426128" y="1494277"/>
            <a:ext cx="10901779" cy="5539978"/>
          </a:xfrm>
          <a:prstGeom prst="rect">
            <a:avLst/>
          </a:prstGeom>
          <a:noFill/>
        </p:spPr>
        <p:txBody>
          <a:bodyPr wrap="square" rtlCol="0">
            <a:spAutoFit/>
          </a:bodyPr>
          <a:lstStyle/>
          <a:p>
            <a:r>
              <a:rPr lang="en-US" sz="2800" b="1" dirty="0">
                <a:solidFill>
                  <a:schemeClr val="accent6">
                    <a:lumMod val="75000"/>
                  </a:schemeClr>
                </a:solidFill>
                <a:latin typeface="Calibri" panose="020F0502020204030204" pitchFamily="34" charset="0"/>
                <a:cs typeface="Calibri" panose="020F0502020204030204" pitchFamily="34" charset="0"/>
              </a:rPr>
              <a:t>Parents and children should arrive at school on Monday 13</a:t>
            </a:r>
            <a:r>
              <a:rPr lang="en-US" sz="2800" b="1" baseline="30000" dirty="0">
                <a:solidFill>
                  <a:schemeClr val="accent6">
                    <a:lumMod val="75000"/>
                  </a:schemeClr>
                </a:solidFill>
                <a:latin typeface="Calibri" panose="020F0502020204030204" pitchFamily="34" charset="0"/>
                <a:cs typeface="Calibri" panose="020F0502020204030204" pitchFamily="34" charset="0"/>
              </a:rPr>
              <a:t>th</a:t>
            </a:r>
            <a:r>
              <a:rPr lang="en-US" sz="2800" b="1" dirty="0">
                <a:solidFill>
                  <a:schemeClr val="accent6">
                    <a:lumMod val="75000"/>
                  </a:schemeClr>
                </a:solidFill>
                <a:latin typeface="Calibri" panose="020F0502020204030204" pitchFamily="34" charset="0"/>
                <a:cs typeface="Calibri" panose="020F0502020204030204" pitchFamily="34" charset="0"/>
              </a:rPr>
              <a:t> June by 8.00am and meet outside the school hall.  Please do not arrive before 7.50am. </a:t>
            </a:r>
          </a:p>
          <a:p>
            <a:endParaRPr lang="en-US" sz="2800" b="1" dirty="0">
              <a:solidFill>
                <a:schemeClr val="accent6">
                  <a:lumMod val="75000"/>
                </a:schemeClr>
              </a:solidFill>
              <a:latin typeface="Calibri" panose="020F0502020204030204" pitchFamily="34" charset="0"/>
              <a:cs typeface="Calibri" panose="020F0502020204030204" pitchFamily="34" charset="0"/>
            </a:endParaRPr>
          </a:p>
          <a:p>
            <a:r>
              <a:rPr lang="en-US" sz="2800" b="1" dirty="0">
                <a:solidFill>
                  <a:schemeClr val="accent6">
                    <a:lumMod val="75000"/>
                  </a:schemeClr>
                </a:solidFill>
                <a:latin typeface="Calibri" panose="020F0502020204030204" pitchFamily="34" charset="0"/>
                <a:cs typeface="Calibri" panose="020F0502020204030204" pitchFamily="34" charset="0"/>
              </a:rPr>
              <a:t>Children will be registered with their coach leaders (they will know who this is prior to the morning) and enter the hall to sit with their coach partner. </a:t>
            </a:r>
          </a:p>
          <a:p>
            <a:endParaRPr lang="en-US" sz="2800" b="1" dirty="0">
              <a:solidFill>
                <a:schemeClr val="accent6">
                  <a:lumMod val="75000"/>
                </a:schemeClr>
              </a:solidFill>
              <a:latin typeface="Calibri" panose="020F0502020204030204" pitchFamily="34" charset="0"/>
              <a:cs typeface="Calibri" panose="020F0502020204030204" pitchFamily="34" charset="0"/>
            </a:endParaRPr>
          </a:p>
          <a:p>
            <a:r>
              <a:rPr lang="en-US" sz="2800" b="1" dirty="0">
                <a:solidFill>
                  <a:schemeClr val="accent6">
                    <a:lumMod val="75000"/>
                  </a:schemeClr>
                </a:solidFill>
                <a:latin typeface="Calibri" panose="020F0502020204030204" pitchFamily="34" charset="0"/>
                <a:cs typeface="Calibri" panose="020F0502020204030204" pitchFamily="34" charset="0"/>
              </a:rPr>
              <a:t>Please then hand in any medication, clearly labelled with your child’s name and in a bag or box.  We will walk the children up to the coaches and you are more than welcome to accompany your child to their coach.  Our aim is to leave school by 8.15am. </a:t>
            </a:r>
            <a:endParaRPr lang="en-GB" sz="2800" b="1" dirty="0">
              <a:solidFill>
                <a:schemeClr val="accent6">
                  <a:lumMod val="75000"/>
                </a:schemeClr>
              </a:solidFill>
              <a:latin typeface="Calibri" panose="020F0502020204030204" pitchFamily="34" charset="0"/>
              <a:cs typeface="Calibri" panose="020F0502020204030204" pitchFamily="34" charset="0"/>
            </a:endParaRPr>
          </a:p>
          <a:p>
            <a:endParaRPr lang="en-GB" dirty="0"/>
          </a:p>
        </p:txBody>
      </p:sp>
      <p:pic>
        <p:nvPicPr>
          <p:cNvPr id="7" name="Picture 6">
            <a:extLst>
              <a:ext uri="{FF2B5EF4-FFF2-40B4-BE49-F238E27FC236}">
                <a16:creationId xmlns:a16="http://schemas.microsoft.com/office/drawing/2014/main" id="{750C6F7F-716B-455F-B6B3-FC577AEE7059}"/>
              </a:ext>
            </a:extLst>
          </p:cNvPr>
          <p:cNvPicPr>
            <a:picLocks noChangeAspect="1"/>
          </p:cNvPicPr>
          <p:nvPr/>
        </p:nvPicPr>
        <p:blipFill>
          <a:blip r:embed="rId3"/>
          <a:stretch>
            <a:fillRect/>
          </a:stretch>
        </p:blipFill>
        <p:spPr>
          <a:xfrm>
            <a:off x="9880847" y="4050833"/>
            <a:ext cx="2115897" cy="970741"/>
          </a:xfrm>
          <a:prstGeom prst="rect">
            <a:avLst/>
          </a:prstGeom>
        </p:spPr>
      </p:pic>
      <p:pic>
        <p:nvPicPr>
          <p:cNvPr id="9" name="Picture 8">
            <a:extLst>
              <a:ext uri="{FF2B5EF4-FFF2-40B4-BE49-F238E27FC236}">
                <a16:creationId xmlns:a16="http://schemas.microsoft.com/office/drawing/2014/main" id="{04F611F2-62E7-41DC-9D6B-3C61BD09E29B}"/>
              </a:ext>
            </a:extLst>
          </p:cNvPr>
          <p:cNvPicPr>
            <a:picLocks noChangeAspect="1"/>
          </p:cNvPicPr>
          <p:nvPr/>
        </p:nvPicPr>
        <p:blipFill>
          <a:blip r:embed="rId4"/>
          <a:stretch>
            <a:fillRect/>
          </a:stretch>
        </p:blipFill>
        <p:spPr>
          <a:xfrm>
            <a:off x="9041356" y="58846"/>
            <a:ext cx="1678982" cy="1438052"/>
          </a:xfrm>
          <a:prstGeom prst="rect">
            <a:avLst/>
          </a:prstGeom>
        </p:spPr>
      </p:pic>
    </p:spTree>
    <p:extLst>
      <p:ext uri="{BB962C8B-B14F-4D97-AF65-F5344CB8AC3E}">
        <p14:creationId xmlns:p14="http://schemas.microsoft.com/office/powerpoint/2010/main" val="3662638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858996" y="4404480"/>
            <a:ext cx="7766936" cy="1646302"/>
          </a:xfrm>
        </p:spPr>
        <p:txBody>
          <a:bodyPr/>
          <a:lstStyle/>
          <a:p>
            <a:pPr algn="l"/>
            <a:r>
              <a:rPr lang="en-GB" dirty="0">
                <a:solidFill>
                  <a:schemeClr val="accent6">
                    <a:lumMod val="75000"/>
                  </a:schemeClr>
                </a:solidFill>
                <a:latin typeface="Calibri" panose="020F0502020204030204" pitchFamily="34" charset="0"/>
                <a:cs typeface="Calibri" panose="020F0502020204030204" pitchFamily="34" charset="0"/>
              </a:rPr>
              <a:t>Miss Papa-Adams</a:t>
            </a:r>
            <a:br>
              <a:rPr lang="en-GB" dirty="0">
                <a:solidFill>
                  <a:schemeClr val="accent6">
                    <a:lumMod val="75000"/>
                  </a:schemeClr>
                </a:solidFill>
                <a:latin typeface="Calibri" panose="020F0502020204030204" pitchFamily="34" charset="0"/>
                <a:cs typeface="Calibri" panose="020F0502020204030204" pitchFamily="34" charset="0"/>
              </a:rPr>
            </a:br>
            <a:r>
              <a:rPr lang="en-GB" dirty="0">
                <a:solidFill>
                  <a:schemeClr val="accent6">
                    <a:lumMod val="75000"/>
                  </a:schemeClr>
                </a:solidFill>
                <a:latin typeface="Calibri" panose="020F0502020204030204" pitchFamily="34" charset="0"/>
                <a:cs typeface="Calibri" panose="020F0502020204030204" pitchFamily="34" charset="0"/>
              </a:rPr>
              <a:t>Mr Walker</a:t>
            </a:r>
            <a:br>
              <a:rPr lang="en-GB" dirty="0">
                <a:solidFill>
                  <a:schemeClr val="accent6">
                    <a:lumMod val="75000"/>
                  </a:schemeClr>
                </a:solidFill>
                <a:latin typeface="Calibri" panose="020F0502020204030204" pitchFamily="34" charset="0"/>
                <a:cs typeface="Calibri" panose="020F0502020204030204" pitchFamily="34" charset="0"/>
              </a:rPr>
            </a:br>
            <a:r>
              <a:rPr lang="en-GB" dirty="0">
                <a:solidFill>
                  <a:schemeClr val="accent6">
                    <a:lumMod val="75000"/>
                  </a:schemeClr>
                </a:solidFill>
                <a:latin typeface="Calibri" panose="020F0502020204030204" pitchFamily="34" charset="0"/>
                <a:cs typeface="Calibri" panose="020F0502020204030204" pitchFamily="34" charset="0"/>
              </a:rPr>
              <a:t>Miss Prescott</a:t>
            </a:r>
            <a:br>
              <a:rPr lang="en-GB" dirty="0">
                <a:solidFill>
                  <a:schemeClr val="accent6">
                    <a:lumMod val="75000"/>
                  </a:schemeClr>
                </a:solidFill>
                <a:latin typeface="Calibri" panose="020F0502020204030204" pitchFamily="34" charset="0"/>
                <a:cs typeface="Calibri" panose="020F0502020204030204" pitchFamily="34" charset="0"/>
              </a:rPr>
            </a:br>
            <a:r>
              <a:rPr lang="en-GB" dirty="0">
                <a:solidFill>
                  <a:schemeClr val="accent6">
                    <a:lumMod val="75000"/>
                  </a:schemeClr>
                </a:solidFill>
                <a:latin typeface="Calibri" panose="020F0502020204030204" pitchFamily="34" charset="0"/>
                <a:cs typeface="Calibri" panose="020F0502020204030204" pitchFamily="34" charset="0"/>
              </a:rPr>
              <a:t>Mr Kettle</a:t>
            </a:r>
            <a:br>
              <a:rPr lang="en-GB" dirty="0">
                <a:solidFill>
                  <a:schemeClr val="accent6">
                    <a:lumMod val="75000"/>
                  </a:schemeClr>
                </a:solidFill>
                <a:latin typeface="Calibri" panose="020F0502020204030204" pitchFamily="34" charset="0"/>
                <a:cs typeface="Calibri" panose="020F0502020204030204" pitchFamily="34" charset="0"/>
              </a:rPr>
            </a:br>
            <a:r>
              <a:rPr lang="en-GB" dirty="0">
                <a:solidFill>
                  <a:schemeClr val="accent6">
                    <a:lumMod val="75000"/>
                  </a:schemeClr>
                </a:solidFill>
                <a:latin typeface="Calibri" panose="020F0502020204030204" pitchFamily="34" charset="0"/>
                <a:cs typeface="Calibri" panose="020F0502020204030204" pitchFamily="34" charset="0"/>
              </a:rPr>
              <a:t>Miss Reed</a:t>
            </a:r>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22D3A0D3-B1ED-4CF1-AB7D-AD2FD9E3185F}"/>
              </a:ext>
            </a:extLst>
          </p:cNvPr>
          <p:cNvSpPr txBox="1">
            <a:spLocks/>
          </p:cNvSpPr>
          <p:nvPr/>
        </p:nvSpPr>
        <p:spPr>
          <a:xfrm>
            <a:off x="355107" y="63966"/>
            <a:ext cx="10532045"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8000" dirty="0">
                <a:solidFill>
                  <a:schemeClr val="accent6">
                    <a:lumMod val="75000"/>
                  </a:schemeClr>
                </a:solidFill>
                <a:latin typeface="XCCW Joined 8a" panose="03050602040000000000" pitchFamily="66" charset="0"/>
              </a:rPr>
              <a:t>Adults attending</a:t>
            </a:r>
          </a:p>
        </p:txBody>
      </p:sp>
      <p:sp>
        <p:nvSpPr>
          <p:cNvPr id="6" name="Title 1">
            <a:extLst>
              <a:ext uri="{FF2B5EF4-FFF2-40B4-BE49-F238E27FC236}">
                <a16:creationId xmlns:a16="http://schemas.microsoft.com/office/drawing/2014/main" id="{11AFA968-5E4F-45BA-80B5-9B6D511BB692}"/>
              </a:ext>
            </a:extLst>
          </p:cNvPr>
          <p:cNvSpPr txBox="1">
            <a:spLocks/>
          </p:cNvSpPr>
          <p:nvPr/>
        </p:nvSpPr>
        <p:spPr>
          <a:xfrm>
            <a:off x="2396312" y="5147732"/>
            <a:ext cx="7766936"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solidFill>
                  <a:schemeClr val="accent6">
                    <a:lumMod val="75000"/>
                  </a:schemeClr>
                </a:solidFill>
                <a:latin typeface="Calibri" panose="020F0502020204030204" pitchFamily="34" charset="0"/>
                <a:cs typeface="Calibri" panose="020F0502020204030204" pitchFamily="34" charset="0"/>
              </a:rPr>
              <a:t>Mrs Laffey</a:t>
            </a:r>
          </a:p>
          <a:p>
            <a:r>
              <a:rPr lang="en-GB" dirty="0">
                <a:solidFill>
                  <a:schemeClr val="accent6">
                    <a:lumMod val="75000"/>
                  </a:schemeClr>
                </a:solidFill>
                <a:latin typeface="Calibri" panose="020F0502020204030204" pitchFamily="34" charset="0"/>
                <a:cs typeface="Calibri" panose="020F0502020204030204" pitchFamily="34" charset="0"/>
              </a:rPr>
              <a:t>Mr Noble</a:t>
            </a:r>
          </a:p>
          <a:p>
            <a:r>
              <a:rPr lang="en-GB" dirty="0">
                <a:solidFill>
                  <a:schemeClr val="accent6">
                    <a:lumMod val="75000"/>
                  </a:schemeClr>
                </a:solidFill>
                <a:latin typeface="Calibri" panose="020F0502020204030204" pitchFamily="34" charset="0"/>
                <a:cs typeface="Calibri" panose="020F0502020204030204" pitchFamily="34" charset="0"/>
              </a:rPr>
              <a:t>Mrs Tyler</a:t>
            </a:r>
          </a:p>
          <a:p>
            <a:r>
              <a:rPr lang="en-GB" dirty="0">
                <a:solidFill>
                  <a:schemeClr val="accent6">
                    <a:lumMod val="75000"/>
                  </a:schemeClr>
                </a:solidFill>
                <a:latin typeface="Calibri" panose="020F0502020204030204" pitchFamily="34" charset="0"/>
                <a:cs typeface="Calibri" panose="020F0502020204030204" pitchFamily="34" charset="0"/>
              </a:rPr>
              <a:t>Mr </a:t>
            </a:r>
            <a:r>
              <a:rPr lang="en-GB" dirty="0" err="1">
                <a:solidFill>
                  <a:schemeClr val="accent6">
                    <a:lumMod val="75000"/>
                  </a:schemeClr>
                </a:solidFill>
                <a:latin typeface="Calibri" panose="020F0502020204030204" pitchFamily="34" charset="0"/>
                <a:cs typeface="Calibri" panose="020F0502020204030204" pitchFamily="34" charset="0"/>
              </a:rPr>
              <a:t>Mcleod</a:t>
            </a:r>
            <a:endParaRPr lang="en-GB" dirty="0">
              <a:solidFill>
                <a:schemeClr val="accent6">
                  <a:lumMod val="75000"/>
                </a:schemeClr>
              </a:solidFill>
              <a:latin typeface="Calibri" panose="020F0502020204030204" pitchFamily="34" charset="0"/>
              <a:cs typeface="Calibri" panose="020F0502020204030204" pitchFamily="34" charset="0"/>
            </a:endParaRPr>
          </a:p>
          <a:p>
            <a:r>
              <a:rPr lang="en-GB" dirty="0">
                <a:solidFill>
                  <a:schemeClr val="accent6">
                    <a:lumMod val="75000"/>
                  </a:schemeClr>
                </a:solidFill>
                <a:latin typeface="Calibri" panose="020F0502020204030204" pitchFamily="34" charset="0"/>
                <a:cs typeface="Calibri" panose="020F0502020204030204" pitchFamily="34" charset="0"/>
              </a:rPr>
              <a:t>Mrs Hoyle</a:t>
            </a:r>
          </a:p>
          <a:p>
            <a:endParaRPr lang="en-GB" dirty="0">
              <a:solidFill>
                <a:schemeClr val="accent6">
                  <a:lumMod val="7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28855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1826664" y="4455276"/>
            <a:ext cx="7766936" cy="1646302"/>
          </a:xfrm>
        </p:spPr>
        <p:txBody>
          <a:bodyPr/>
          <a:lstStyle/>
          <a:p>
            <a:pPr algn="ctr"/>
            <a:r>
              <a:rPr lang="en-GB" b="1" dirty="0">
                <a:solidFill>
                  <a:schemeClr val="accent6">
                    <a:lumMod val="75000"/>
                  </a:schemeClr>
                </a:solidFill>
                <a:latin typeface="Calibri" panose="020F0502020204030204" pitchFamily="34" charset="0"/>
                <a:cs typeface="Calibri" panose="020F0502020204030204" pitchFamily="34" charset="0"/>
              </a:rPr>
              <a:t>Thank you for sending in all the consent forms and medical forms. After the trip they will all be destroyed.</a:t>
            </a:r>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41E5777B-CA40-434E-A0B4-87EF356C3ACD}"/>
              </a:ext>
            </a:extLst>
          </p:cNvPr>
          <p:cNvSpPr txBox="1">
            <a:spLocks/>
          </p:cNvSpPr>
          <p:nvPr/>
        </p:nvSpPr>
        <p:spPr>
          <a:xfrm>
            <a:off x="355107" y="63966"/>
            <a:ext cx="10532045"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6000" dirty="0">
                <a:solidFill>
                  <a:schemeClr val="accent6">
                    <a:lumMod val="75000"/>
                  </a:schemeClr>
                </a:solidFill>
                <a:latin typeface="XCCW Joined 8a" panose="03050602040000000000" pitchFamily="66" charset="0"/>
              </a:rPr>
              <a:t>Medical consent forms</a:t>
            </a:r>
          </a:p>
        </p:txBody>
      </p:sp>
    </p:spTree>
    <p:extLst>
      <p:ext uri="{BB962C8B-B14F-4D97-AF65-F5344CB8AC3E}">
        <p14:creationId xmlns:p14="http://schemas.microsoft.com/office/powerpoint/2010/main" val="2037032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532660" y="5841995"/>
            <a:ext cx="9516845" cy="1646302"/>
          </a:xfrm>
        </p:spPr>
        <p:txBody>
          <a:bodyPr/>
          <a:lstStyle/>
          <a:p>
            <a:pPr algn="l"/>
            <a:r>
              <a:rPr lang="en-GB" sz="3600" b="1" dirty="0">
                <a:solidFill>
                  <a:schemeClr val="accent6">
                    <a:lumMod val="75000"/>
                  </a:schemeClr>
                </a:solidFill>
                <a:latin typeface="Calibri" panose="020F0502020204030204" pitchFamily="34" charset="0"/>
                <a:cs typeface="Calibri" panose="020F0502020204030204" pitchFamily="34" charset="0"/>
              </a:rPr>
              <a:t>If you child is unlucky enough to become ill over the next couple of weeks and require additional medication that you have not put on the form – DON’T WORRY!</a:t>
            </a:r>
            <a:br>
              <a:rPr lang="en-GB" sz="3600" b="1" dirty="0">
                <a:solidFill>
                  <a:schemeClr val="accent6">
                    <a:lumMod val="75000"/>
                  </a:schemeClr>
                </a:solidFill>
                <a:latin typeface="Calibri" panose="020F0502020204030204" pitchFamily="34" charset="0"/>
                <a:cs typeface="Calibri" panose="020F0502020204030204" pitchFamily="34" charset="0"/>
              </a:rPr>
            </a:br>
            <a:br>
              <a:rPr lang="en-GB" sz="3600" b="1" dirty="0">
                <a:solidFill>
                  <a:schemeClr val="accent6">
                    <a:lumMod val="75000"/>
                  </a:schemeClr>
                </a:solidFill>
                <a:latin typeface="Calibri" panose="020F0502020204030204" pitchFamily="34" charset="0"/>
                <a:cs typeface="Calibri" panose="020F0502020204030204" pitchFamily="34" charset="0"/>
              </a:rPr>
            </a:br>
            <a:r>
              <a:rPr lang="en-GB" sz="3600" b="1" dirty="0">
                <a:solidFill>
                  <a:schemeClr val="accent6">
                    <a:lumMod val="75000"/>
                  </a:schemeClr>
                </a:solidFill>
                <a:latin typeface="Calibri" panose="020F0502020204030204" pitchFamily="34" charset="0"/>
                <a:cs typeface="Calibri" panose="020F0502020204030204" pitchFamily="34" charset="0"/>
              </a:rPr>
              <a:t>  Please send in a covering letter on the day of the trip and hand it in to us. We will be under the shelter just outside the hall to collect any additional medication on 13</a:t>
            </a:r>
            <a:r>
              <a:rPr lang="en-GB" sz="3600" b="1" baseline="30000" dirty="0">
                <a:solidFill>
                  <a:schemeClr val="accent6">
                    <a:lumMod val="75000"/>
                  </a:schemeClr>
                </a:solidFill>
                <a:latin typeface="Calibri" panose="020F0502020204030204" pitchFamily="34" charset="0"/>
                <a:cs typeface="Calibri" panose="020F0502020204030204" pitchFamily="34" charset="0"/>
              </a:rPr>
              <a:t>th</a:t>
            </a:r>
            <a:r>
              <a:rPr lang="en-GB" sz="3600" b="1" dirty="0">
                <a:solidFill>
                  <a:schemeClr val="accent6">
                    <a:lumMod val="75000"/>
                  </a:schemeClr>
                </a:solidFill>
                <a:latin typeface="Calibri" panose="020F0502020204030204" pitchFamily="34" charset="0"/>
                <a:cs typeface="Calibri" panose="020F0502020204030204" pitchFamily="34" charset="0"/>
              </a:rPr>
              <a:t> June.</a:t>
            </a:r>
            <a:br>
              <a:rPr lang="en-GB" b="1" dirty="0"/>
            </a:br>
            <a:endParaRPr lang="en-GB" b="1" dirty="0"/>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dirty="0"/>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F33C73AB-0CB7-430C-B0E2-4CD041EDD3EC}"/>
              </a:ext>
            </a:extLst>
          </p:cNvPr>
          <p:cNvSpPr txBox="1">
            <a:spLocks/>
          </p:cNvSpPr>
          <p:nvPr/>
        </p:nvSpPr>
        <p:spPr>
          <a:xfrm>
            <a:off x="355107" y="63966"/>
            <a:ext cx="10532045"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8000" dirty="0">
                <a:solidFill>
                  <a:schemeClr val="accent6">
                    <a:lumMod val="75000"/>
                  </a:schemeClr>
                </a:solidFill>
                <a:latin typeface="XCCW Joined 8a" panose="03050602040000000000" pitchFamily="66" charset="0"/>
              </a:rPr>
              <a:t>Medication</a:t>
            </a:r>
          </a:p>
        </p:txBody>
      </p:sp>
    </p:spTree>
    <p:extLst>
      <p:ext uri="{BB962C8B-B14F-4D97-AF65-F5344CB8AC3E}">
        <p14:creationId xmlns:p14="http://schemas.microsoft.com/office/powerpoint/2010/main" val="1727921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a:xfrm>
            <a:off x="495011" y="3776131"/>
            <a:ext cx="10532045" cy="1646302"/>
          </a:xfrm>
        </p:spPr>
        <p:txBody>
          <a:bodyPr/>
          <a:lstStyle/>
          <a:p>
            <a:pPr algn="l"/>
            <a:r>
              <a:rPr lang="en-US" sz="3200" b="1" dirty="0">
                <a:solidFill>
                  <a:schemeClr val="accent6">
                    <a:lumMod val="75000"/>
                  </a:schemeClr>
                </a:solidFill>
                <a:latin typeface="Calibri" panose="020F0502020204030204" pitchFamily="34" charset="0"/>
                <a:cs typeface="Calibri" panose="020F0502020204030204" pitchFamily="34" charset="0"/>
              </a:rPr>
              <a:t>On Wednesday 15</a:t>
            </a:r>
            <a:r>
              <a:rPr lang="en-US" sz="3200" b="1" baseline="30000" dirty="0">
                <a:solidFill>
                  <a:schemeClr val="accent6">
                    <a:lumMod val="75000"/>
                  </a:schemeClr>
                </a:solidFill>
                <a:latin typeface="Calibri" panose="020F0502020204030204" pitchFamily="34" charset="0"/>
                <a:cs typeface="Calibri" panose="020F0502020204030204" pitchFamily="34" charset="0"/>
              </a:rPr>
              <a:t>th</a:t>
            </a:r>
            <a:r>
              <a:rPr lang="en-US" sz="3200" b="1" dirty="0">
                <a:solidFill>
                  <a:schemeClr val="accent6">
                    <a:lumMod val="75000"/>
                  </a:schemeClr>
                </a:solidFill>
                <a:latin typeface="Calibri" panose="020F0502020204030204" pitchFamily="34" charset="0"/>
                <a:cs typeface="Calibri" panose="020F0502020204030204" pitchFamily="34" charset="0"/>
              </a:rPr>
              <a:t> June, we anticipate leaving Walton Firs around 3.30pm with the aim of being back in </a:t>
            </a:r>
            <a:r>
              <a:rPr lang="en-US" sz="3200" b="1" dirty="0" err="1">
                <a:solidFill>
                  <a:schemeClr val="accent6">
                    <a:lumMod val="75000"/>
                  </a:schemeClr>
                </a:solidFill>
                <a:latin typeface="Calibri" panose="020F0502020204030204" pitchFamily="34" charset="0"/>
                <a:cs typeface="Calibri" panose="020F0502020204030204" pitchFamily="34" charset="0"/>
              </a:rPr>
              <a:t>Broadstairs</a:t>
            </a:r>
            <a:r>
              <a:rPr lang="en-US" sz="3200" b="1" dirty="0">
                <a:solidFill>
                  <a:schemeClr val="accent6">
                    <a:lumMod val="75000"/>
                  </a:schemeClr>
                </a:solidFill>
                <a:latin typeface="Calibri" panose="020F0502020204030204" pitchFamily="34" charset="0"/>
                <a:cs typeface="Calibri" panose="020F0502020204030204" pitchFamily="34" charset="0"/>
              </a:rPr>
              <a:t> by 5.30pm. Of course, this will be traffic dependent but we will be in touch with school throughout the journey.  If there is any reason for delay this will be posted and you will be notified.</a:t>
            </a:r>
            <a:br>
              <a:rPr lang="en-GB" sz="3200" b="1" dirty="0">
                <a:latin typeface="Calibri" panose="020F0502020204030204" pitchFamily="34" charset="0"/>
                <a:cs typeface="Calibri" panose="020F0502020204030204" pitchFamily="34" charset="0"/>
              </a:rPr>
            </a:br>
            <a:endParaRPr lang="en-GB" sz="3200" b="1" dirty="0">
              <a:latin typeface="Calibri" panose="020F0502020204030204" pitchFamily="34" charset="0"/>
              <a:cs typeface="Calibri" panose="020F0502020204030204" pitchFamily="34" charset="0"/>
            </a:endParaRPr>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dirty="0"/>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2FD5A60-8C8F-4481-8B48-DC19DE91B4B6}"/>
              </a:ext>
            </a:extLst>
          </p:cNvPr>
          <p:cNvSpPr txBox="1">
            <a:spLocks/>
          </p:cNvSpPr>
          <p:nvPr/>
        </p:nvSpPr>
        <p:spPr>
          <a:xfrm>
            <a:off x="355107" y="63966"/>
            <a:ext cx="10532045"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8000" dirty="0">
                <a:solidFill>
                  <a:schemeClr val="accent6">
                    <a:lumMod val="75000"/>
                  </a:schemeClr>
                </a:solidFill>
                <a:latin typeface="XCCW Joined 8a" panose="03050602040000000000" pitchFamily="66" charset="0"/>
              </a:rPr>
              <a:t>Coming home…</a:t>
            </a:r>
          </a:p>
        </p:txBody>
      </p:sp>
    </p:spTree>
    <p:extLst>
      <p:ext uri="{BB962C8B-B14F-4D97-AF65-F5344CB8AC3E}">
        <p14:creationId xmlns:p14="http://schemas.microsoft.com/office/powerpoint/2010/main" val="3766960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7AD4684C-6C41-4ECE-AFD5-9086E291993C}"/>
              </a:ext>
            </a:extLst>
          </p:cNvPr>
          <p:cNvSpPr txBox="1">
            <a:spLocks/>
          </p:cNvSpPr>
          <p:nvPr/>
        </p:nvSpPr>
        <p:spPr>
          <a:xfrm>
            <a:off x="124512" y="-262866"/>
            <a:ext cx="10532045"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8000" dirty="0">
                <a:solidFill>
                  <a:schemeClr val="accent6">
                    <a:lumMod val="75000"/>
                  </a:schemeClr>
                </a:solidFill>
                <a:latin typeface="XCCW Joined 8a" panose="03050602040000000000" pitchFamily="66" charset="0"/>
              </a:rPr>
              <a:t>Reminders</a:t>
            </a:r>
          </a:p>
        </p:txBody>
      </p:sp>
      <p:sp>
        <p:nvSpPr>
          <p:cNvPr id="6" name="Title 1">
            <a:extLst>
              <a:ext uri="{FF2B5EF4-FFF2-40B4-BE49-F238E27FC236}">
                <a16:creationId xmlns:a16="http://schemas.microsoft.com/office/drawing/2014/main" id="{83120A14-174A-448A-81C4-AE3B362E3E25}"/>
              </a:ext>
            </a:extLst>
          </p:cNvPr>
          <p:cNvSpPr txBox="1">
            <a:spLocks/>
          </p:cNvSpPr>
          <p:nvPr/>
        </p:nvSpPr>
        <p:spPr>
          <a:xfrm>
            <a:off x="512767" y="5306614"/>
            <a:ext cx="9918494"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3600" b="1" dirty="0">
                <a:solidFill>
                  <a:schemeClr val="accent6">
                    <a:lumMod val="75000"/>
                  </a:schemeClr>
                </a:solidFill>
                <a:latin typeface="Calibri" panose="020F0502020204030204" pitchFamily="34" charset="0"/>
                <a:cs typeface="Calibri" panose="020F0502020204030204" pitchFamily="34" charset="0"/>
              </a:rPr>
              <a:t>Telephone communication is not allowed so please no mobile phones – we will frequently be updating social media and if we need to get hold of you we have all of your contact numbers.</a:t>
            </a:r>
          </a:p>
          <a:p>
            <a:pPr algn="l"/>
            <a:r>
              <a:rPr lang="en-US" sz="3600" b="1" dirty="0">
                <a:solidFill>
                  <a:schemeClr val="accent6">
                    <a:lumMod val="75000"/>
                  </a:schemeClr>
                </a:solidFill>
                <a:latin typeface="Calibri" panose="020F0502020204030204" pitchFamily="34" charset="0"/>
                <a:cs typeface="Calibri" panose="020F0502020204030204" pitchFamily="34" charset="0"/>
              </a:rPr>
              <a:t> We also request that no electronic games consoles are brought either – we will be far too busy for these! </a:t>
            </a:r>
          </a:p>
          <a:p>
            <a:pPr algn="l"/>
            <a:r>
              <a:rPr lang="en-US" sz="3600" b="1" dirty="0">
                <a:solidFill>
                  <a:schemeClr val="accent6">
                    <a:lumMod val="75000"/>
                  </a:schemeClr>
                </a:solidFill>
                <a:latin typeface="Calibri" panose="020F0502020204030204" pitchFamily="34" charset="0"/>
                <a:cs typeface="Calibri" panose="020F0502020204030204" pitchFamily="34" charset="0"/>
              </a:rPr>
              <a:t>Please DO NOT WORRY – our children will have the most amazing time and it is a great experience for them all.</a:t>
            </a:r>
            <a:br>
              <a:rPr lang="en-GB" sz="2000" b="1" dirty="0">
                <a:solidFill>
                  <a:schemeClr val="accent6">
                    <a:lumMod val="75000"/>
                  </a:schemeClr>
                </a:solidFill>
                <a:latin typeface="Calibri" panose="020F0502020204030204" pitchFamily="34" charset="0"/>
                <a:cs typeface="Calibri" panose="020F0502020204030204" pitchFamily="34" charset="0"/>
              </a:rPr>
            </a:br>
            <a:endParaRPr lang="en-GB" sz="2000" b="1" dirty="0">
              <a:solidFill>
                <a:schemeClr val="accent6">
                  <a:lumMod val="7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6735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F46D3-DEDA-476F-817D-1714004096A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86709D5-0BB1-4808-9A3A-13AF9925D2A9}"/>
              </a:ext>
            </a:extLst>
          </p:cNvPr>
          <p:cNvSpPr>
            <a:spLocks noGrp="1"/>
          </p:cNvSpPr>
          <p:nvPr>
            <p:ph type="subTitle" idx="1"/>
          </p:nvPr>
        </p:nvSpPr>
        <p:spPr/>
        <p:txBody>
          <a:bodyPr/>
          <a:lstStyle/>
          <a:p>
            <a:endParaRPr lang="en-GB"/>
          </a:p>
        </p:txBody>
      </p:sp>
      <p:pic>
        <p:nvPicPr>
          <p:cNvPr id="1026" name="Picture 2" descr="Upton Junior School (@uptonjuniors) / Twitter">
            <a:extLst>
              <a:ext uri="{FF2B5EF4-FFF2-40B4-BE49-F238E27FC236}">
                <a16:creationId xmlns:a16="http://schemas.microsoft.com/office/drawing/2014/main" id="{62B8E0F6-A7C0-4F15-8AD5-528BB689400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2619" y="100269"/>
            <a:ext cx="1283167" cy="1283167"/>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Isle Royale Houghton Visitor Center Any Questions? Blog PNG, Clipart, Any  Questions, Area, Blog, Brand, Drum">
            <a:extLst>
              <a:ext uri="{FF2B5EF4-FFF2-40B4-BE49-F238E27FC236}">
                <a16:creationId xmlns:a16="http://schemas.microsoft.com/office/drawing/2014/main" id="{E3083972-C7EA-4919-8FDD-ADD531E4C6DF}"/>
              </a:ext>
            </a:extLst>
          </p:cNvPr>
          <p:cNvPicPr>
            <a:picLocks noChangeAspect="1" noChangeArrowheads="1"/>
          </p:cNvPicPr>
          <p:nvPr/>
        </p:nvPicPr>
        <p:blipFill>
          <a:blip r:embed="rId3">
            <a:clrChange>
              <a:clrFrom>
                <a:srgbClr val="CCCCCC"/>
              </a:clrFrom>
              <a:clrTo>
                <a:srgbClr val="CCCCCC">
                  <a:alpha val="0"/>
                </a:srgbClr>
              </a:clrTo>
            </a:clrChange>
            <a:extLst>
              <a:ext uri="{28A0092B-C50C-407E-A947-70E740481C1C}">
                <a14:useLocalDpi xmlns:a14="http://schemas.microsoft.com/office/drawing/2010/main" val="0"/>
              </a:ext>
            </a:extLst>
          </a:blip>
          <a:srcRect/>
          <a:stretch>
            <a:fillRect/>
          </a:stretch>
        </p:blipFill>
        <p:spPr bwMode="auto">
          <a:xfrm>
            <a:off x="915509" y="325904"/>
            <a:ext cx="8947582" cy="6403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432430"/>
      </p:ext>
    </p:extLst>
  </p:cSld>
  <p:clrMapOvr>
    <a:masterClrMapping/>
  </p:clrMapOvr>
</p:sld>
</file>

<file path=ppt/theme/theme1.xml><?xml version="1.0" encoding="utf-8"?>
<a:theme xmlns:a="http://schemas.openxmlformats.org/drawingml/2006/main" name="Facet">
  <a:themeElements>
    <a:clrScheme name="Custom 3">
      <a:dk1>
        <a:sysClr val="windowText" lastClr="000000"/>
      </a:dk1>
      <a:lt1>
        <a:sysClr val="window" lastClr="FFFFFF"/>
      </a:lt1>
      <a:dk2>
        <a:srgbClr val="39302A"/>
      </a:dk2>
      <a:lt2>
        <a:srgbClr val="E5DEDB"/>
      </a:lt2>
      <a:accent1>
        <a:srgbClr val="FFFF00"/>
      </a:accent1>
      <a:accent2>
        <a:srgbClr val="40AFFF"/>
      </a:accent2>
      <a:accent3>
        <a:srgbClr val="19BAF3"/>
      </a:accent3>
      <a:accent4>
        <a:srgbClr val="FFC000"/>
      </a:accent4>
      <a:accent5>
        <a:srgbClr val="FABE77"/>
      </a:accent5>
      <a:accent6>
        <a:srgbClr val="1773B1"/>
      </a:accent6>
      <a:hlink>
        <a:srgbClr val="2998E3"/>
      </a:hlink>
      <a:folHlink>
        <a:srgbClr val="0070C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171</TotalTime>
  <Words>889</Words>
  <Application>Microsoft Office PowerPoint</Application>
  <PresentationFormat>Widescreen</PresentationFormat>
  <Paragraphs>59</Paragraphs>
  <Slides>14</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Trebuchet MS</vt:lpstr>
      <vt:lpstr>Wingdings 3</vt:lpstr>
      <vt:lpstr>XCCW Joined 8a</vt:lpstr>
      <vt:lpstr>Facet</vt:lpstr>
      <vt:lpstr>Year 6 Residential 13th -15th June 2022</vt:lpstr>
      <vt:lpstr>PowerPoint Presentation</vt:lpstr>
      <vt:lpstr>Activities</vt:lpstr>
      <vt:lpstr>Food &amp; Snacks</vt:lpstr>
      <vt:lpstr>Extras</vt:lpstr>
      <vt:lpstr>Packing List</vt:lpstr>
      <vt:lpstr>PowerPoint Presentation</vt:lpstr>
      <vt:lpstr>PowerPoint Presentation</vt:lpstr>
      <vt:lpstr>Miss Papa-Adams Mr Walker Miss Prescott Mr Kettle Miss Reed</vt:lpstr>
      <vt:lpstr>Thank you for sending in all the consent forms and medical forms. After the trip they will all be destroyed.</vt:lpstr>
      <vt:lpstr>If you child is unlucky enough to become ill over the next couple of weeks and require additional medication that you have not put on the form – DON’T WORRY!    Please send in a covering letter on the day of the trip and hand it in to us. We will be under the shelter just outside the hall to collect any additional medication on 13th June. </vt:lpstr>
      <vt:lpstr>On Wednesday 15th June, we anticipate leaving Walton Firs around 3.30pm with the aim of being back in Broadstairs by 5.30pm. Of course, this will be traffic dependent but we will be in touch with school throughout the journey.  If there is any reason for delay this will be posted and you will be notified.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Residential 13th -15th June 2022</dc:title>
  <dc:creator>Athanasia Papa-Adams</dc:creator>
  <cp:lastModifiedBy>Athanasia Papa-Adams</cp:lastModifiedBy>
  <cp:revision>17</cp:revision>
  <dcterms:created xsi:type="dcterms:W3CDTF">2022-04-16T14:23:28Z</dcterms:created>
  <dcterms:modified xsi:type="dcterms:W3CDTF">2022-05-24T17:00:19Z</dcterms:modified>
</cp:coreProperties>
</file>