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4"/>
  </p:sldMasterIdLst>
  <p:notesMasterIdLst>
    <p:notesMasterId r:id="rId11"/>
  </p:notesMasterIdLst>
  <p:sldIdLst>
    <p:sldId id="256" r:id="rId5"/>
    <p:sldId id="263" r:id="rId6"/>
    <p:sldId id="260" r:id="rId7"/>
    <p:sldId id="264" r:id="rId8"/>
    <p:sldId id="284" r:id="rId9"/>
    <p:sldId id="277" r:id="rId10"/>
  </p:sldIdLst>
  <p:sldSz cx="9144000" cy="5143500" type="screen16x9"/>
  <p:notesSz cx="6858000" cy="9144000"/>
  <p:embeddedFontLst>
    <p:embeddedFont>
      <p:font typeface="Bellota Text" panose="020B0604020202020204" charset="0"/>
      <p:regular r:id="rId12"/>
      <p:bold r:id="rId13"/>
      <p:italic r:id="rId14"/>
      <p:boldItalic r:id="rId15"/>
    </p:embeddedFont>
    <p:embeddedFont>
      <p:font typeface="Bellota Text Light" panose="020B0604020202020204" charset="0"/>
      <p:regular r:id="rId16"/>
      <p:bold r:id="rId17"/>
      <p:italic r:id="rId18"/>
      <p:boldItalic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Parisienne" panose="020B0604020202020204" charset="0"/>
      <p:regular r:id="rId24"/>
    </p:embeddedFont>
    <p:embeddedFont>
      <p:font typeface="Vidaloka" panose="020B0604020202020204" charset="0"/>
      <p:regular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EBE9"/>
    <a:srgbClr val="FFFFFF"/>
    <a:srgbClr val="F0D082"/>
    <a:srgbClr val="F7CBE7"/>
    <a:srgbClr val="C4B9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DF570C5-22A0-46FE-B394-09CB49A02EF9}">
  <a:tblStyle styleId="{2DF570C5-22A0-46FE-B394-09CB49A02EF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80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font" Target="fonts/font10.fntdata"/><Relationship Id="rId7" Type="http://schemas.openxmlformats.org/officeDocument/2006/relationships/slide" Target="slides/slide3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font" Target="fonts/font14.fntdata"/><Relationship Id="rId2" Type="http://schemas.openxmlformats.org/officeDocument/2006/relationships/customXml" Target="../customXml/item2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3.fntdata"/><Relationship Id="rId5" Type="http://schemas.openxmlformats.org/officeDocument/2006/relationships/slide" Target="slides/slide1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8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413755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35ed75ccf_0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0" name="Google Shape;310;g35ed75ccf_0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2547725"/>
            <a:ext cx="2595750" cy="259577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/>
          <p:nvPr/>
        </p:nvSpPr>
        <p:spPr>
          <a:xfrm>
            <a:off x="548700" y="548700"/>
            <a:ext cx="8046600" cy="4046100"/>
          </a:xfrm>
          <a:prstGeom prst="frame">
            <a:avLst>
              <a:gd name="adj1" fmla="val 637"/>
            </a:avLst>
          </a:prstGeom>
          <a:gradFill>
            <a:gsLst>
              <a:gs pos="0">
                <a:schemeClr val="accent5"/>
              </a:gs>
              <a:gs pos="31000">
                <a:schemeClr val="accent6"/>
              </a:gs>
              <a:gs pos="69000">
                <a:schemeClr val="accent5"/>
              </a:gs>
              <a:gs pos="100000">
                <a:schemeClr val="accent6"/>
              </a:gs>
            </a:gsLst>
            <a:lin ang="2700006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" name="Google Shape;12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18425" y="-25"/>
            <a:ext cx="3925575" cy="4932726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3;p2"/>
          <p:cNvSpPr txBox="1">
            <a:spLocks noGrp="1"/>
          </p:cNvSpPr>
          <p:nvPr>
            <p:ph type="ctrTitle"/>
          </p:nvPr>
        </p:nvSpPr>
        <p:spPr>
          <a:xfrm>
            <a:off x="994975" y="1003175"/>
            <a:ext cx="4781700" cy="17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oogle Shape;15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10800000">
            <a:off x="0" y="3103500"/>
            <a:ext cx="2633050" cy="204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3"/>
          <p:cNvSpPr/>
          <p:nvPr/>
        </p:nvSpPr>
        <p:spPr>
          <a:xfrm>
            <a:off x="548700" y="548700"/>
            <a:ext cx="8046600" cy="4046100"/>
          </a:xfrm>
          <a:prstGeom prst="frame">
            <a:avLst>
              <a:gd name="adj1" fmla="val 637"/>
            </a:avLst>
          </a:prstGeom>
          <a:gradFill>
            <a:gsLst>
              <a:gs pos="0">
                <a:schemeClr val="accent5"/>
              </a:gs>
              <a:gs pos="31000">
                <a:schemeClr val="accent6"/>
              </a:gs>
              <a:gs pos="69000">
                <a:schemeClr val="accent5"/>
              </a:gs>
              <a:gs pos="100000">
                <a:schemeClr val="accent6"/>
              </a:gs>
            </a:gsLst>
            <a:lin ang="2700006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7" name="Google Shape;17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99750" y="-25"/>
            <a:ext cx="2644250" cy="3322676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3"/>
          <p:cNvSpPr txBox="1">
            <a:spLocks noGrp="1"/>
          </p:cNvSpPr>
          <p:nvPr>
            <p:ph type="ctrTitle"/>
          </p:nvPr>
        </p:nvSpPr>
        <p:spPr>
          <a:xfrm>
            <a:off x="994975" y="2043325"/>
            <a:ext cx="6241500" cy="6117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ubTitle" idx="1"/>
          </p:nvPr>
        </p:nvSpPr>
        <p:spPr>
          <a:xfrm>
            <a:off x="994975" y="2751876"/>
            <a:ext cx="6241500" cy="348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Google Shape;39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2616525"/>
            <a:ext cx="1540475" cy="2526975"/>
          </a:xfrm>
          <a:prstGeom prst="rect">
            <a:avLst/>
          </a:prstGeom>
          <a:noFill/>
          <a:ln>
            <a:noFill/>
          </a:ln>
        </p:spPr>
      </p:pic>
      <p:sp>
        <p:nvSpPr>
          <p:cNvPr id="40" name="Google Shape;40;p6"/>
          <p:cNvSpPr/>
          <p:nvPr/>
        </p:nvSpPr>
        <p:spPr>
          <a:xfrm>
            <a:off x="548700" y="548700"/>
            <a:ext cx="8046600" cy="4046100"/>
          </a:xfrm>
          <a:prstGeom prst="frame">
            <a:avLst>
              <a:gd name="adj1" fmla="val 637"/>
            </a:avLst>
          </a:prstGeom>
          <a:gradFill>
            <a:gsLst>
              <a:gs pos="0">
                <a:schemeClr val="accent5"/>
              </a:gs>
              <a:gs pos="31000">
                <a:schemeClr val="accent6"/>
              </a:gs>
              <a:gs pos="69000">
                <a:schemeClr val="accent5"/>
              </a:gs>
              <a:gs pos="100000">
                <a:schemeClr val="accent6"/>
              </a:gs>
            </a:gsLst>
            <a:lin ang="2700006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994975" y="984265"/>
            <a:ext cx="71541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994975" y="1524825"/>
            <a:ext cx="3342600" cy="269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600"/>
              </a:spcBef>
              <a:spcAft>
                <a:spcPts val="0"/>
              </a:spcAft>
              <a:buSzPts val="2000"/>
              <a:buChar char="⊳"/>
              <a:defRPr sz="2000"/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600" lvl="2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2"/>
          </p:nvPr>
        </p:nvSpPr>
        <p:spPr>
          <a:xfrm>
            <a:off x="4806447" y="1524825"/>
            <a:ext cx="3342600" cy="269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600"/>
              </a:spcBef>
              <a:spcAft>
                <a:spcPts val="0"/>
              </a:spcAft>
              <a:buSzPts val="2000"/>
              <a:buChar char="⊳"/>
              <a:defRPr sz="2000"/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600" lvl="2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4297650" y="4594800"/>
            <a:ext cx="548700" cy="548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45" name="Google Shape;45;p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82550" y="0"/>
            <a:ext cx="3161451" cy="1983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Google Shape;47;p7"/>
          <p:cNvPicPr preferRelativeResize="0"/>
          <p:nvPr/>
        </p:nvPicPr>
        <p:blipFill rotWithShape="1">
          <a:blip r:embed="rId2">
            <a:alphaModFix/>
          </a:blip>
          <a:srcRect l="11150"/>
          <a:stretch/>
        </p:blipFill>
        <p:spPr>
          <a:xfrm>
            <a:off x="0" y="3274125"/>
            <a:ext cx="1214025" cy="1869375"/>
          </a:xfrm>
          <a:prstGeom prst="rect">
            <a:avLst/>
          </a:prstGeom>
          <a:noFill/>
          <a:ln>
            <a:noFill/>
          </a:ln>
        </p:spPr>
      </p:pic>
      <p:sp>
        <p:nvSpPr>
          <p:cNvPr id="48" name="Google Shape;48;p7"/>
          <p:cNvSpPr/>
          <p:nvPr/>
        </p:nvSpPr>
        <p:spPr>
          <a:xfrm>
            <a:off x="548700" y="548700"/>
            <a:ext cx="8046600" cy="4046100"/>
          </a:xfrm>
          <a:prstGeom prst="frame">
            <a:avLst>
              <a:gd name="adj1" fmla="val 637"/>
            </a:avLst>
          </a:prstGeom>
          <a:gradFill>
            <a:gsLst>
              <a:gs pos="0">
                <a:schemeClr val="accent5"/>
              </a:gs>
              <a:gs pos="31000">
                <a:schemeClr val="accent6"/>
              </a:gs>
              <a:gs pos="69000">
                <a:schemeClr val="accent5"/>
              </a:gs>
              <a:gs pos="100000">
                <a:schemeClr val="accent6"/>
              </a:gs>
            </a:gsLst>
            <a:lin ang="2700006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title"/>
          </p:nvPr>
        </p:nvSpPr>
        <p:spPr>
          <a:xfrm>
            <a:off x="994975" y="984265"/>
            <a:ext cx="71541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body" idx="1"/>
          </p:nvPr>
        </p:nvSpPr>
        <p:spPr>
          <a:xfrm>
            <a:off x="994975" y="1524825"/>
            <a:ext cx="2218500" cy="273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⊳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body" idx="2"/>
          </p:nvPr>
        </p:nvSpPr>
        <p:spPr>
          <a:xfrm>
            <a:off x="3446663" y="1524825"/>
            <a:ext cx="2218500" cy="273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⊳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body" idx="3"/>
          </p:nvPr>
        </p:nvSpPr>
        <p:spPr>
          <a:xfrm>
            <a:off x="5898352" y="1524825"/>
            <a:ext cx="2218500" cy="273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⊳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4297650" y="4594800"/>
            <a:ext cx="548700" cy="548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54" name="Google Shape;54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61300" y="0"/>
            <a:ext cx="3182701" cy="2325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- Green Watercolor">
  <p:cSld name="BLANK_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1"/>
          <p:cNvSpPr/>
          <p:nvPr/>
        </p:nvSpPr>
        <p:spPr>
          <a:xfrm>
            <a:off x="548700" y="548700"/>
            <a:ext cx="8046600" cy="4046100"/>
          </a:xfrm>
          <a:prstGeom prst="frame">
            <a:avLst>
              <a:gd name="adj1" fmla="val 63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sldNum" idx="12"/>
          </p:nvPr>
        </p:nvSpPr>
        <p:spPr>
          <a:xfrm>
            <a:off x="4297650" y="4594800"/>
            <a:ext cx="548700" cy="548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73" name="Google Shape;73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15100" y="0"/>
            <a:ext cx="2228899" cy="1726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3059525"/>
            <a:ext cx="2083950" cy="2083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994975" y="984265"/>
            <a:ext cx="71541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Vidaloka"/>
              <a:buNone/>
              <a:defRPr sz="3000">
                <a:solidFill>
                  <a:schemeClr val="dk2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Vidaloka"/>
              <a:buNone/>
              <a:defRPr sz="3000">
                <a:solidFill>
                  <a:schemeClr val="dk2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Vidaloka"/>
              <a:buNone/>
              <a:defRPr sz="3000">
                <a:solidFill>
                  <a:schemeClr val="dk2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Vidaloka"/>
              <a:buNone/>
              <a:defRPr sz="3000">
                <a:solidFill>
                  <a:schemeClr val="dk2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Vidaloka"/>
              <a:buNone/>
              <a:defRPr sz="3000">
                <a:solidFill>
                  <a:schemeClr val="dk2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Vidaloka"/>
              <a:buNone/>
              <a:defRPr sz="3000">
                <a:solidFill>
                  <a:schemeClr val="dk2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Vidaloka"/>
              <a:buNone/>
              <a:defRPr sz="3000">
                <a:solidFill>
                  <a:schemeClr val="dk2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Vidaloka"/>
              <a:buNone/>
              <a:defRPr sz="3000">
                <a:solidFill>
                  <a:schemeClr val="dk2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Vidaloka"/>
              <a:buNone/>
              <a:defRPr sz="3000">
                <a:solidFill>
                  <a:schemeClr val="dk2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994975" y="1524837"/>
            <a:ext cx="7154100" cy="28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Bellota Text Light"/>
              <a:buChar char="⊳"/>
              <a:defRPr sz="24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1pPr>
            <a:lvl2pPr marL="914400" lvl="1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Bellota Text Light"/>
              <a:buChar char="○"/>
              <a:defRPr sz="24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2pPr>
            <a:lvl3pPr marL="1371600" lvl="2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Bellota Text Light"/>
              <a:buChar char="■"/>
              <a:defRPr sz="24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3pPr>
            <a:lvl4pPr marL="1828800" lvl="3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llota Text Light"/>
              <a:buChar char="●"/>
              <a:defRPr sz="24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4pPr>
            <a:lvl5pPr marL="2286000" lvl="4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llota Text Light"/>
              <a:buChar char="○"/>
              <a:defRPr sz="24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5pPr>
            <a:lvl6pPr marL="2743200" lvl="5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llota Text Light"/>
              <a:buChar char="■"/>
              <a:defRPr sz="24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6pPr>
            <a:lvl7pPr marL="3200400" lvl="6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llota Text Light"/>
              <a:buChar char="●"/>
              <a:defRPr sz="24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7pPr>
            <a:lvl8pPr marL="3657600" lvl="7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llota Text Light"/>
              <a:buChar char="○"/>
              <a:defRPr sz="24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8pPr>
            <a:lvl9pPr marL="4114800" lvl="8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llota Text Light"/>
              <a:buChar char="■"/>
              <a:defRPr sz="24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4297650" y="4594800"/>
            <a:ext cx="5487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buNone/>
              <a:defRPr sz="1300">
                <a:solidFill>
                  <a:schemeClr val="accent6"/>
                </a:solidFill>
                <a:latin typeface="Parisienne"/>
                <a:ea typeface="Parisienne"/>
                <a:cs typeface="Parisienne"/>
                <a:sym typeface="Parisienne"/>
              </a:defRPr>
            </a:lvl1pPr>
            <a:lvl2pPr lvl="1" algn="ctr" rtl="0">
              <a:buNone/>
              <a:defRPr sz="1300">
                <a:solidFill>
                  <a:schemeClr val="accent6"/>
                </a:solidFill>
                <a:latin typeface="Parisienne"/>
                <a:ea typeface="Parisienne"/>
                <a:cs typeface="Parisienne"/>
                <a:sym typeface="Parisienne"/>
              </a:defRPr>
            </a:lvl2pPr>
            <a:lvl3pPr lvl="2" algn="ctr" rtl="0">
              <a:buNone/>
              <a:defRPr sz="1300">
                <a:solidFill>
                  <a:schemeClr val="accent6"/>
                </a:solidFill>
                <a:latin typeface="Parisienne"/>
                <a:ea typeface="Parisienne"/>
                <a:cs typeface="Parisienne"/>
                <a:sym typeface="Parisienne"/>
              </a:defRPr>
            </a:lvl3pPr>
            <a:lvl4pPr lvl="3" algn="ctr" rtl="0">
              <a:buNone/>
              <a:defRPr sz="1300">
                <a:solidFill>
                  <a:schemeClr val="accent6"/>
                </a:solidFill>
                <a:latin typeface="Parisienne"/>
                <a:ea typeface="Parisienne"/>
                <a:cs typeface="Parisienne"/>
                <a:sym typeface="Parisienne"/>
              </a:defRPr>
            </a:lvl4pPr>
            <a:lvl5pPr lvl="4" algn="ctr" rtl="0">
              <a:buNone/>
              <a:defRPr sz="1300">
                <a:solidFill>
                  <a:schemeClr val="accent6"/>
                </a:solidFill>
                <a:latin typeface="Parisienne"/>
                <a:ea typeface="Parisienne"/>
                <a:cs typeface="Parisienne"/>
                <a:sym typeface="Parisienne"/>
              </a:defRPr>
            </a:lvl5pPr>
            <a:lvl6pPr lvl="5" algn="ctr" rtl="0">
              <a:buNone/>
              <a:defRPr sz="1300">
                <a:solidFill>
                  <a:schemeClr val="accent6"/>
                </a:solidFill>
                <a:latin typeface="Parisienne"/>
                <a:ea typeface="Parisienne"/>
                <a:cs typeface="Parisienne"/>
                <a:sym typeface="Parisienne"/>
              </a:defRPr>
            </a:lvl6pPr>
            <a:lvl7pPr lvl="6" algn="ctr" rtl="0">
              <a:buNone/>
              <a:defRPr sz="1300">
                <a:solidFill>
                  <a:schemeClr val="accent6"/>
                </a:solidFill>
                <a:latin typeface="Parisienne"/>
                <a:ea typeface="Parisienne"/>
                <a:cs typeface="Parisienne"/>
                <a:sym typeface="Parisienne"/>
              </a:defRPr>
            </a:lvl7pPr>
            <a:lvl8pPr lvl="7" algn="ctr" rtl="0">
              <a:buNone/>
              <a:defRPr sz="1300">
                <a:solidFill>
                  <a:schemeClr val="accent6"/>
                </a:solidFill>
                <a:latin typeface="Parisienne"/>
                <a:ea typeface="Parisienne"/>
                <a:cs typeface="Parisienne"/>
                <a:sym typeface="Parisienne"/>
              </a:defRPr>
            </a:lvl8pPr>
            <a:lvl9pPr lvl="8" algn="ctr" rtl="0">
              <a:buNone/>
              <a:defRPr sz="1300">
                <a:solidFill>
                  <a:schemeClr val="accent6"/>
                </a:solidFill>
                <a:latin typeface="Parisienne"/>
                <a:ea typeface="Parisienne"/>
                <a:cs typeface="Parisienne"/>
                <a:sym typeface="Parisienne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2" r:id="rId3"/>
    <p:sldLayoutId id="2147483653" r:id="rId4"/>
    <p:sldLayoutId id="2147483657" r:id="rId5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>
            <a:spLocks noGrp="1"/>
          </p:cNvSpPr>
          <p:nvPr>
            <p:ph type="ctrTitle"/>
          </p:nvPr>
        </p:nvSpPr>
        <p:spPr>
          <a:xfrm>
            <a:off x="1048763" y="1879155"/>
            <a:ext cx="4781700" cy="17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Adaptation</a:t>
            </a:r>
            <a:endParaRPr dirty="0"/>
          </a:p>
        </p:txBody>
      </p:sp>
      <p:sp>
        <p:nvSpPr>
          <p:cNvPr id="4" name="Google Shape;115;p17">
            <a:extLst>
              <a:ext uri="{FF2B5EF4-FFF2-40B4-BE49-F238E27FC236}">
                <a16:creationId xmlns:a16="http://schemas.microsoft.com/office/drawing/2014/main" id="{22D05025-B322-4362-8F7F-815682E5995F}"/>
              </a:ext>
            </a:extLst>
          </p:cNvPr>
          <p:cNvSpPr txBox="1">
            <a:spLocks/>
          </p:cNvSpPr>
          <p:nvPr/>
        </p:nvSpPr>
        <p:spPr>
          <a:xfrm>
            <a:off x="1048763" y="2734155"/>
            <a:ext cx="6241500" cy="348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2000" dirty="0">
                <a:solidFill>
                  <a:srgbClr val="C4B968"/>
                </a:solidFill>
                <a:latin typeface="Vidaloka" panose="020B0604020202020204" charset="0"/>
              </a:rPr>
              <a:t>By Iris Cahill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0"/>
          <p:cNvSpPr txBox="1">
            <a:spLocks noGrp="1"/>
          </p:cNvSpPr>
          <p:nvPr>
            <p:ph type="body" idx="1"/>
          </p:nvPr>
        </p:nvSpPr>
        <p:spPr>
          <a:xfrm>
            <a:off x="994974" y="1524825"/>
            <a:ext cx="6297173" cy="269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dirty="0"/>
              <a:t>Adaptation is the process of changing to suit different conditions. We do it when we: switch to a different school, move house and even when we fly to a different country </a:t>
            </a:r>
            <a:endParaRPr dirty="0"/>
          </a:p>
        </p:txBody>
      </p:sp>
      <p:sp>
        <p:nvSpPr>
          <p:cNvPr id="146" name="Google Shape;146;p20"/>
          <p:cNvSpPr txBox="1">
            <a:spLocks noGrp="1"/>
          </p:cNvSpPr>
          <p:nvPr>
            <p:ph type="title"/>
          </p:nvPr>
        </p:nvSpPr>
        <p:spPr>
          <a:xfrm>
            <a:off x="994975" y="984265"/>
            <a:ext cx="71541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What is Adaptation?</a:t>
            </a:r>
            <a:endParaRPr dirty="0"/>
          </a:p>
        </p:txBody>
      </p:sp>
      <p:sp>
        <p:nvSpPr>
          <p:cNvPr id="148" name="Google Shape;148;p20"/>
          <p:cNvSpPr txBox="1">
            <a:spLocks noGrp="1"/>
          </p:cNvSpPr>
          <p:nvPr>
            <p:ph type="sldNum" idx="12"/>
          </p:nvPr>
        </p:nvSpPr>
        <p:spPr>
          <a:xfrm>
            <a:off x="4297650" y="4594800"/>
            <a:ext cx="548700" cy="548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7"/>
          <p:cNvSpPr txBox="1">
            <a:spLocks noGrp="1"/>
          </p:cNvSpPr>
          <p:nvPr>
            <p:ph type="ctrTitle"/>
          </p:nvPr>
        </p:nvSpPr>
        <p:spPr>
          <a:xfrm>
            <a:off x="1240864" y="2959785"/>
            <a:ext cx="6241500" cy="6117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bg2"/>
                </a:solidFill>
              </a:rPr>
              <a:t>Here are a few examples of animals who have adapted to their living conditions</a:t>
            </a:r>
            <a:endParaRPr lang="en-GB" dirty="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wo cats lying on a couch&#10;&#10;Description automatically generated with medium confidence">
            <a:extLst>
              <a:ext uri="{FF2B5EF4-FFF2-40B4-BE49-F238E27FC236}">
                <a16:creationId xmlns:a16="http://schemas.microsoft.com/office/drawing/2014/main" id="{339D5571-A65D-44C2-90EB-73E0B96009D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82" t="19137" r="7373" b="10761"/>
          <a:stretch/>
        </p:blipFill>
        <p:spPr>
          <a:xfrm>
            <a:off x="3410573" y="1676322"/>
            <a:ext cx="2322854" cy="2482913"/>
          </a:xfrm>
          <a:prstGeom prst="rect">
            <a:avLst/>
          </a:prstGeom>
        </p:spPr>
      </p:pic>
      <p:sp>
        <p:nvSpPr>
          <p:cNvPr id="153" name="Google Shape;153;p21"/>
          <p:cNvSpPr txBox="1">
            <a:spLocks noGrp="1"/>
          </p:cNvSpPr>
          <p:nvPr>
            <p:ph type="title"/>
          </p:nvPr>
        </p:nvSpPr>
        <p:spPr>
          <a:xfrm>
            <a:off x="994975" y="984265"/>
            <a:ext cx="71541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The domestic cat! </a:t>
            </a:r>
            <a:endParaRPr dirty="0"/>
          </a:p>
        </p:txBody>
      </p:sp>
      <p:sp>
        <p:nvSpPr>
          <p:cNvPr id="157" name="Google Shape;157;p21"/>
          <p:cNvSpPr txBox="1">
            <a:spLocks noGrp="1"/>
          </p:cNvSpPr>
          <p:nvPr>
            <p:ph type="sldNum" idx="12"/>
          </p:nvPr>
        </p:nvSpPr>
        <p:spPr>
          <a:xfrm>
            <a:off x="4297650" y="4594800"/>
            <a:ext cx="548700" cy="548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E725A07C-06E1-4580-960E-7247C95A62DA}"/>
              </a:ext>
            </a:extLst>
          </p:cNvPr>
          <p:cNvCxnSpPr>
            <a:cxnSpLocks/>
          </p:cNvCxnSpPr>
          <p:nvPr/>
        </p:nvCxnSpPr>
        <p:spPr>
          <a:xfrm>
            <a:off x="2474259" y="2097741"/>
            <a:ext cx="2097741" cy="1244814"/>
          </a:xfrm>
          <a:prstGeom prst="straightConnector1">
            <a:avLst/>
          </a:prstGeom>
          <a:ln>
            <a:solidFill>
              <a:srgbClr val="F0D082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A3779DC-3337-41E6-86B2-0AAA0825DA92}"/>
              </a:ext>
            </a:extLst>
          </p:cNvPr>
          <p:cNvSpPr txBox="1"/>
          <p:nvPr/>
        </p:nvSpPr>
        <p:spPr>
          <a:xfrm>
            <a:off x="845244" y="1530326"/>
            <a:ext cx="1798064" cy="954107"/>
          </a:xfrm>
          <a:prstGeom prst="rect">
            <a:avLst/>
          </a:prstGeom>
          <a:noFill/>
          <a:ln>
            <a:solidFill>
              <a:srgbClr val="F0D082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2"/>
                </a:solidFill>
                <a:latin typeface="Vidaloka" panose="020B0604020202020204" charset="0"/>
              </a:rPr>
              <a:t>Sharp</a:t>
            </a:r>
            <a:r>
              <a:rPr lang="en-US" dirty="0">
                <a:latin typeface="Vidaloka" panose="020B0604020202020204" charset="0"/>
              </a:rPr>
              <a:t> </a:t>
            </a:r>
            <a:r>
              <a:rPr lang="en-US" dirty="0">
                <a:solidFill>
                  <a:schemeClr val="bg2"/>
                </a:solidFill>
                <a:latin typeface="Vidaloka" panose="020B0604020202020204" charset="0"/>
              </a:rPr>
              <a:t>claws that scratch its prey and are always ready for a fight</a:t>
            </a:r>
            <a:r>
              <a:rPr lang="en-US" dirty="0">
                <a:latin typeface="Vidaloka" panose="020B0604020202020204" charset="0"/>
              </a:rPr>
              <a:t> </a:t>
            </a:r>
            <a:endParaRPr lang="en-GB" dirty="0">
              <a:latin typeface="Vidaloka" panose="020B0604020202020204" charset="0"/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C1C34923-AAB1-4A25-9AAB-5EBA00001984}"/>
              </a:ext>
            </a:extLst>
          </p:cNvPr>
          <p:cNvCxnSpPr>
            <a:cxnSpLocks/>
          </p:cNvCxnSpPr>
          <p:nvPr/>
        </p:nvCxnSpPr>
        <p:spPr>
          <a:xfrm flipH="1">
            <a:off x="4979254" y="1867220"/>
            <a:ext cx="1636699" cy="297978"/>
          </a:xfrm>
          <a:prstGeom prst="straightConnector1">
            <a:avLst/>
          </a:prstGeom>
          <a:ln>
            <a:solidFill>
              <a:srgbClr val="F0D082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52170D52-75A2-4BD5-9AD2-63A141BC9306}"/>
              </a:ext>
            </a:extLst>
          </p:cNvPr>
          <p:cNvSpPr txBox="1"/>
          <p:nvPr/>
        </p:nvSpPr>
        <p:spPr>
          <a:xfrm>
            <a:off x="6615953" y="1617643"/>
            <a:ext cx="1798064" cy="738664"/>
          </a:xfrm>
          <a:prstGeom prst="rect">
            <a:avLst/>
          </a:prstGeom>
          <a:noFill/>
          <a:ln>
            <a:solidFill>
              <a:srgbClr val="F0D082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2"/>
                </a:solidFill>
                <a:latin typeface="Vidaloka" panose="020B0604020202020204" charset="0"/>
              </a:rPr>
              <a:t>Large whiskers to feel their way through small gaps</a:t>
            </a:r>
            <a:endParaRPr lang="en-GB" dirty="0">
              <a:solidFill>
                <a:schemeClr val="bg2"/>
              </a:solidFill>
              <a:latin typeface="Vidaloka" panose="020B060402020202020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0 facts about polar bears! | National Geographic Kids">
            <a:extLst>
              <a:ext uri="{FF2B5EF4-FFF2-40B4-BE49-F238E27FC236}">
                <a16:creationId xmlns:a16="http://schemas.microsoft.com/office/drawing/2014/main" id="{33C37089-BCB2-4324-AF22-22038503D0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810" y="1708582"/>
            <a:ext cx="3552379" cy="2260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" name="Google Shape;153;p21"/>
          <p:cNvSpPr txBox="1">
            <a:spLocks noGrp="1"/>
          </p:cNvSpPr>
          <p:nvPr>
            <p:ph type="title"/>
          </p:nvPr>
        </p:nvSpPr>
        <p:spPr>
          <a:xfrm>
            <a:off x="994975" y="984265"/>
            <a:ext cx="71541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The polar bear</a:t>
            </a:r>
            <a:endParaRPr dirty="0"/>
          </a:p>
        </p:txBody>
      </p:sp>
      <p:sp>
        <p:nvSpPr>
          <p:cNvPr id="157" name="Google Shape;157;p21"/>
          <p:cNvSpPr txBox="1">
            <a:spLocks noGrp="1"/>
          </p:cNvSpPr>
          <p:nvPr>
            <p:ph type="sldNum" idx="12"/>
          </p:nvPr>
        </p:nvSpPr>
        <p:spPr>
          <a:xfrm>
            <a:off x="4297650" y="4594800"/>
            <a:ext cx="548700" cy="548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E725A07C-06E1-4580-960E-7247C95A62DA}"/>
              </a:ext>
            </a:extLst>
          </p:cNvPr>
          <p:cNvCxnSpPr>
            <a:cxnSpLocks/>
          </p:cNvCxnSpPr>
          <p:nvPr/>
        </p:nvCxnSpPr>
        <p:spPr>
          <a:xfrm>
            <a:off x="2474259" y="2097741"/>
            <a:ext cx="1823391" cy="875980"/>
          </a:xfrm>
          <a:prstGeom prst="straightConnector1">
            <a:avLst/>
          </a:prstGeom>
          <a:ln>
            <a:solidFill>
              <a:srgbClr val="F0D082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A3779DC-3337-41E6-86B2-0AAA0825DA92}"/>
              </a:ext>
            </a:extLst>
          </p:cNvPr>
          <p:cNvSpPr txBox="1"/>
          <p:nvPr/>
        </p:nvSpPr>
        <p:spPr>
          <a:xfrm>
            <a:off x="845244" y="1530326"/>
            <a:ext cx="1798064" cy="738664"/>
          </a:xfrm>
          <a:prstGeom prst="rect">
            <a:avLst/>
          </a:prstGeom>
          <a:noFill/>
          <a:ln>
            <a:solidFill>
              <a:srgbClr val="F0D082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2"/>
                </a:solidFill>
                <a:latin typeface="Vidaloka" panose="020B0604020202020204" charset="0"/>
              </a:rPr>
              <a:t>Transparent fur to camouflage with its surroundings</a:t>
            </a:r>
            <a:endParaRPr lang="en-GB" dirty="0">
              <a:latin typeface="Vidaloka" panose="020B0604020202020204" charset="0"/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C1C34923-AAB1-4A25-9AAB-5EBA00001984}"/>
              </a:ext>
            </a:extLst>
          </p:cNvPr>
          <p:cNvCxnSpPr>
            <a:cxnSpLocks/>
          </p:cNvCxnSpPr>
          <p:nvPr/>
        </p:nvCxnSpPr>
        <p:spPr>
          <a:xfrm flipH="1">
            <a:off x="5194407" y="1948752"/>
            <a:ext cx="1421547" cy="838442"/>
          </a:xfrm>
          <a:prstGeom prst="straightConnector1">
            <a:avLst/>
          </a:prstGeom>
          <a:ln>
            <a:solidFill>
              <a:srgbClr val="F0D082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52170D52-75A2-4BD5-9AD2-63A141BC9306}"/>
              </a:ext>
            </a:extLst>
          </p:cNvPr>
          <p:cNvSpPr txBox="1"/>
          <p:nvPr/>
        </p:nvSpPr>
        <p:spPr>
          <a:xfrm>
            <a:off x="6615953" y="1617643"/>
            <a:ext cx="1798064" cy="738664"/>
          </a:xfrm>
          <a:prstGeom prst="rect">
            <a:avLst/>
          </a:prstGeom>
          <a:noFill/>
          <a:ln>
            <a:solidFill>
              <a:srgbClr val="F0D082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2"/>
                </a:solidFill>
                <a:latin typeface="Vidaloka" panose="020B0604020202020204" charset="0"/>
              </a:rPr>
              <a:t>Black skin to trap the heat and warmth inside</a:t>
            </a:r>
            <a:endParaRPr lang="en-GB" dirty="0">
              <a:solidFill>
                <a:schemeClr val="bg2"/>
              </a:solidFill>
              <a:latin typeface="Vidaloka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0077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34"/>
          <p:cNvSpPr/>
          <p:nvPr/>
        </p:nvSpPr>
        <p:spPr>
          <a:xfrm>
            <a:off x="2947895" y="1485374"/>
            <a:ext cx="3240300" cy="20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chemeClr val="lt1"/>
              </a:solidFill>
              <a:latin typeface="Bellota Text"/>
              <a:ea typeface="Bellota Text"/>
              <a:cs typeface="Bellota Text"/>
              <a:sym typeface="Bellota Text"/>
            </a:endParaRPr>
          </a:p>
        </p:txBody>
      </p:sp>
      <p:sp>
        <p:nvSpPr>
          <p:cNvPr id="313" name="Google Shape;313;p34"/>
          <p:cNvSpPr txBox="1">
            <a:spLocks noGrp="1"/>
          </p:cNvSpPr>
          <p:nvPr>
            <p:ph type="sldNum" idx="12"/>
          </p:nvPr>
        </p:nvSpPr>
        <p:spPr>
          <a:xfrm>
            <a:off x="4297650" y="4594800"/>
            <a:ext cx="548700" cy="548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6</a:t>
            </a:fld>
            <a:endParaRPr>
              <a:solidFill>
                <a:schemeClr val="lt1"/>
              </a:solidFill>
            </a:endParaRPr>
          </a:p>
        </p:txBody>
      </p:sp>
      <p:grpSp>
        <p:nvGrpSpPr>
          <p:cNvPr id="314" name="Google Shape;314;p34"/>
          <p:cNvGrpSpPr/>
          <p:nvPr/>
        </p:nvGrpSpPr>
        <p:grpSpPr>
          <a:xfrm>
            <a:off x="2488773" y="1351194"/>
            <a:ext cx="4166260" cy="2440962"/>
            <a:chOff x="1177450" y="241631"/>
            <a:chExt cx="6173152" cy="3616776"/>
          </a:xfrm>
        </p:grpSpPr>
        <p:sp>
          <p:nvSpPr>
            <p:cNvPr id="315" name="Google Shape;315;p34"/>
            <p:cNvSpPr/>
            <p:nvPr/>
          </p:nvSpPr>
          <p:spPr>
            <a:xfrm>
              <a:off x="1682275" y="241631"/>
              <a:ext cx="5161606" cy="3454973"/>
            </a:xfrm>
            <a:custGeom>
              <a:avLst/>
              <a:gdLst/>
              <a:ahLst/>
              <a:cxnLst/>
              <a:rect l="l" t="t" r="r" b="b"/>
              <a:pathLst>
                <a:path w="5161606" h="3454973" extrusionOk="0">
                  <a:moveTo>
                    <a:pt x="4992053" y="0"/>
                  </a:moveTo>
                  <a:lnTo>
                    <a:pt x="170498" y="0"/>
                  </a:lnTo>
                  <a:cubicBezTo>
                    <a:pt x="76200" y="0"/>
                    <a:pt x="0" y="76143"/>
                    <a:pt x="0" y="170369"/>
                  </a:cubicBezTo>
                  <a:lnTo>
                    <a:pt x="0" y="3396915"/>
                  </a:lnTo>
                  <a:cubicBezTo>
                    <a:pt x="0" y="3429275"/>
                    <a:pt x="26670" y="3454973"/>
                    <a:pt x="58102" y="3454973"/>
                  </a:cubicBezTo>
                  <a:lnTo>
                    <a:pt x="5103495" y="3454973"/>
                  </a:lnTo>
                  <a:cubicBezTo>
                    <a:pt x="5135880" y="3454973"/>
                    <a:pt x="5161598" y="3428324"/>
                    <a:pt x="5161598" y="3396915"/>
                  </a:cubicBezTo>
                  <a:lnTo>
                    <a:pt x="5161598" y="170369"/>
                  </a:lnTo>
                  <a:cubicBezTo>
                    <a:pt x="5162550" y="76143"/>
                    <a:pt x="5086350" y="0"/>
                    <a:pt x="4992053" y="0"/>
                  </a:cubicBezTo>
                  <a:close/>
                  <a:moveTo>
                    <a:pt x="4981575" y="3245581"/>
                  </a:moveTo>
                  <a:lnTo>
                    <a:pt x="190500" y="3245581"/>
                  </a:lnTo>
                  <a:lnTo>
                    <a:pt x="190500" y="199874"/>
                  </a:lnTo>
                  <a:lnTo>
                    <a:pt x="4981575" y="199874"/>
                  </a:lnTo>
                  <a:lnTo>
                    <a:pt x="4981575" y="324558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6" name="Google Shape;316;p34"/>
            <p:cNvSpPr/>
            <p:nvPr/>
          </p:nvSpPr>
          <p:spPr>
            <a:xfrm>
              <a:off x="1177450" y="3763229"/>
              <a:ext cx="6173152" cy="95178"/>
            </a:xfrm>
            <a:custGeom>
              <a:avLst/>
              <a:gdLst/>
              <a:ahLst/>
              <a:cxnLst/>
              <a:rect l="l" t="t" r="r" b="b"/>
              <a:pathLst>
                <a:path w="6173152" h="95178" extrusionOk="0">
                  <a:moveTo>
                    <a:pt x="0" y="0"/>
                  </a:moveTo>
                  <a:cubicBezTo>
                    <a:pt x="0" y="0"/>
                    <a:pt x="129540" y="95178"/>
                    <a:pt x="450533" y="95178"/>
                  </a:cubicBezTo>
                  <a:lnTo>
                    <a:pt x="5817870" y="95178"/>
                  </a:lnTo>
                  <a:cubicBezTo>
                    <a:pt x="5948363" y="95178"/>
                    <a:pt x="6173153" y="0"/>
                    <a:pt x="617315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7" name="Google Shape;317;p34"/>
            <p:cNvSpPr/>
            <p:nvPr/>
          </p:nvSpPr>
          <p:spPr>
            <a:xfrm>
              <a:off x="1177450" y="3687086"/>
              <a:ext cx="6172200" cy="76142"/>
            </a:xfrm>
            <a:custGeom>
              <a:avLst/>
              <a:gdLst/>
              <a:ahLst/>
              <a:cxnLst/>
              <a:rect l="l" t="t" r="r" b="b"/>
              <a:pathLst>
                <a:path w="6172200" h="76142" extrusionOk="0">
                  <a:moveTo>
                    <a:pt x="0" y="76143"/>
                  </a:moveTo>
                  <a:lnTo>
                    <a:pt x="6172200" y="76143"/>
                  </a:lnTo>
                  <a:lnTo>
                    <a:pt x="61722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8" name="Google Shape;318;p34"/>
            <p:cNvSpPr/>
            <p:nvPr/>
          </p:nvSpPr>
          <p:spPr>
            <a:xfrm>
              <a:off x="3806350" y="3687086"/>
              <a:ext cx="903922" cy="47589"/>
            </a:xfrm>
            <a:custGeom>
              <a:avLst/>
              <a:gdLst/>
              <a:ahLst/>
              <a:cxnLst/>
              <a:rect l="l" t="t" r="r" b="b"/>
              <a:pathLst>
                <a:path w="903922" h="47589" extrusionOk="0">
                  <a:moveTo>
                    <a:pt x="0" y="0"/>
                  </a:moveTo>
                  <a:cubicBezTo>
                    <a:pt x="0" y="0"/>
                    <a:pt x="26670" y="47589"/>
                    <a:pt x="53340" y="47589"/>
                  </a:cubicBezTo>
                  <a:lnTo>
                    <a:pt x="850582" y="47589"/>
                  </a:lnTo>
                  <a:cubicBezTo>
                    <a:pt x="877253" y="47589"/>
                    <a:pt x="903922" y="0"/>
                    <a:pt x="90392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3704B3C1-38A4-4B25-8877-4CAE6A8D1FB6}"/>
              </a:ext>
            </a:extLst>
          </p:cNvPr>
          <p:cNvSpPr txBox="1"/>
          <p:nvPr/>
        </p:nvSpPr>
        <p:spPr>
          <a:xfrm>
            <a:off x="2947895" y="1485374"/>
            <a:ext cx="32403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E3EBE9"/>
                </a:solidFill>
                <a:latin typeface="Vidaloka" panose="020B0604020202020204" charset="0"/>
              </a:rPr>
              <a:t>Thank you for looking at my slide!</a:t>
            </a:r>
            <a:endParaRPr lang="en-GB" sz="4000" dirty="0">
              <a:solidFill>
                <a:srgbClr val="E3EBE9"/>
              </a:solidFill>
              <a:latin typeface="Vidaloka" panose="020B060402020202020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Helen template">
  <a:themeElements>
    <a:clrScheme name="Custom 347">
      <a:dk1>
        <a:srgbClr val="2C3C3D"/>
      </a:dk1>
      <a:lt1>
        <a:srgbClr val="FFFFFF"/>
      </a:lt1>
      <a:dk2>
        <a:srgbClr val="718183"/>
      </a:dk2>
      <a:lt2>
        <a:srgbClr val="E3EBE9"/>
      </a:lt2>
      <a:accent1>
        <a:srgbClr val="EE6A8D"/>
      </a:accent1>
      <a:accent2>
        <a:srgbClr val="FAC3B7"/>
      </a:accent2>
      <a:accent3>
        <a:srgbClr val="97C4C7"/>
      </a:accent3>
      <a:accent4>
        <a:srgbClr val="B7C457"/>
      </a:accent4>
      <a:accent5>
        <a:srgbClr val="F6D586"/>
      </a:accent5>
      <a:accent6>
        <a:srgbClr val="93783F"/>
      </a:accent6>
      <a:hlink>
        <a:srgbClr val="06697A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128EEE04A6E5449DC2FAF9314036AB" ma:contentTypeVersion="11" ma:contentTypeDescription="Create a new document." ma:contentTypeScope="" ma:versionID="981bd6d50b246d2a12d6984e737a0561">
  <xsd:schema xmlns:xsd="http://www.w3.org/2001/XMLSchema" xmlns:xs="http://www.w3.org/2001/XMLSchema" xmlns:p="http://schemas.microsoft.com/office/2006/metadata/properties" xmlns:ns2="60ff3e94-e8ee-4955-aa57-bb6fb4984b14" targetNamespace="http://schemas.microsoft.com/office/2006/metadata/properties" ma:root="true" ma:fieldsID="1a723ac77077cf4c53430461abc479d3" ns2:_="">
    <xsd:import namespace="60ff3e94-e8ee-4955-aa57-bb6fb4984b14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0ff3e94-e8ee-4955-aa57-bb6fb4984b14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60ff3e94-e8ee-4955-aa57-bb6fb4984b14" xsi:nil="true"/>
  </documentManagement>
</p:properties>
</file>

<file path=customXml/itemProps1.xml><?xml version="1.0" encoding="utf-8"?>
<ds:datastoreItem xmlns:ds="http://schemas.openxmlformats.org/officeDocument/2006/customXml" ds:itemID="{6BD13828-121A-45FF-B1C8-5A59A323F7BD}"/>
</file>

<file path=customXml/itemProps2.xml><?xml version="1.0" encoding="utf-8"?>
<ds:datastoreItem xmlns:ds="http://schemas.openxmlformats.org/officeDocument/2006/customXml" ds:itemID="{F655B03F-AC4A-4AA4-B48E-66FAB9407F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EC0EB9-25A2-4E27-8C20-3C594AA2B29A}">
  <ds:schemaRefs>
    <ds:schemaRef ds:uri="http://purl.org/dc/terms/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4e2902aa-8147-4859-9d56-52ab7e8b3a5a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113</Words>
  <Application>Microsoft Office PowerPoint</Application>
  <PresentationFormat>On-screen Show (16:9)</PresentationFormat>
  <Paragraphs>16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Bellota Text</vt:lpstr>
      <vt:lpstr>Vidaloka</vt:lpstr>
      <vt:lpstr>Arial</vt:lpstr>
      <vt:lpstr>Bellota Text Light</vt:lpstr>
      <vt:lpstr>Calibri</vt:lpstr>
      <vt:lpstr>Parisienne</vt:lpstr>
      <vt:lpstr>Helen template</vt:lpstr>
      <vt:lpstr>Adaptation</vt:lpstr>
      <vt:lpstr>What is Adaptation?</vt:lpstr>
      <vt:lpstr>Here are a few examples of animals who have adapted to their living conditions</vt:lpstr>
      <vt:lpstr>The domestic cat! </vt:lpstr>
      <vt:lpstr>The polar bear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cp:lastModifiedBy>Iris CAHILL</cp:lastModifiedBy>
  <cp:revision>7</cp:revision>
  <dcterms:modified xsi:type="dcterms:W3CDTF">2021-01-26T15:40:51Z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0x0101000D128EEE04A6E5449DC2FAF9314036AB</vt:lpwstr>
  </property>
  <property fmtid="{D5CDD505-2E9C-101B-9397-08002B2CF9AE}" pid="3" name="Order">
    <vt:r8>800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