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39D9BF04-973D-4EE7-9059-289C6F841397}"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2700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spTree>
    <p:extLst>
      <p:ext uri="{BB962C8B-B14F-4D97-AF65-F5344CB8AC3E}">
        <p14:creationId xmlns:p14="http://schemas.microsoft.com/office/powerpoint/2010/main" val="3963768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0708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587D74-4043-4CC0-A7D7-64437AEC532C}"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9BF04-973D-4EE7-9059-289C6F841397}" type="slidenum">
              <a:rPr lang="en-GB" smtClean="0"/>
              <a:t>‹#›</a:t>
            </a:fld>
            <a:endParaRPr lang="en-GB"/>
          </a:p>
        </p:txBody>
      </p:sp>
    </p:spTree>
    <p:extLst>
      <p:ext uri="{BB962C8B-B14F-4D97-AF65-F5344CB8AC3E}">
        <p14:creationId xmlns:p14="http://schemas.microsoft.com/office/powerpoint/2010/main" val="34937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587D74-4043-4CC0-A7D7-64437AEC532C}" type="datetimeFigureOut">
              <a:rPr lang="en-GB" smtClean="0"/>
              <a:t>29/01/2021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D9BF04-973D-4EE7-9059-289C6F841397}"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38050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587D74-4043-4CC0-A7D7-64437AEC532C}" type="datetimeFigureOut">
              <a:rPr lang="en-GB" smtClean="0"/>
              <a:t>29/01/2021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D9BF04-973D-4EE7-9059-289C6F841397}"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5665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587D74-4043-4CC0-A7D7-64437AEC532C}" type="datetimeFigureOut">
              <a:rPr lang="en-GB" smtClean="0"/>
              <a:t>29/01/2021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D9BF04-973D-4EE7-9059-289C6F841397}" type="slidenum">
              <a:rPr lang="en-GB" smtClean="0"/>
              <a:t>‹#›</a:t>
            </a:fld>
            <a:endParaRPr lang="en-GB"/>
          </a:p>
        </p:txBody>
      </p:sp>
    </p:spTree>
    <p:extLst>
      <p:ext uri="{BB962C8B-B14F-4D97-AF65-F5344CB8AC3E}">
        <p14:creationId xmlns:p14="http://schemas.microsoft.com/office/powerpoint/2010/main" val="3578819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587D74-4043-4CC0-A7D7-64437AEC532C}"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9BF04-973D-4EE7-9059-289C6F841397}"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0663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587D74-4043-4CC0-A7D7-64437AEC532C}"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9BF04-973D-4EE7-9059-289C6F841397}" type="slidenum">
              <a:rPr lang="en-GB" smtClean="0"/>
              <a:t>‹#›</a:t>
            </a:fld>
            <a:endParaRPr lang="en-GB"/>
          </a:p>
        </p:txBody>
      </p:sp>
    </p:spTree>
    <p:extLst>
      <p:ext uri="{BB962C8B-B14F-4D97-AF65-F5344CB8AC3E}">
        <p14:creationId xmlns:p14="http://schemas.microsoft.com/office/powerpoint/2010/main" val="67533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587D74-4043-4CC0-A7D7-64437AEC532C}" type="datetimeFigureOut">
              <a:rPr lang="en-GB" smtClean="0"/>
              <a:t>29/01/2021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9BF04-973D-4EE7-9059-289C6F841397}" type="slidenum">
              <a:rPr lang="en-GB" smtClean="0"/>
              <a:t>‹#›</a:t>
            </a:fld>
            <a:endParaRPr lang="en-GB"/>
          </a:p>
        </p:txBody>
      </p:sp>
    </p:spTree>
    <p:extLst>
      <p:ext uri="{BB962C8B-B14F-4D97-AF65-F5344CB8AC3E}">
        <p14:creationId xmlns:p14="http://schemas.microsoft.com/office/powerpoint/2010/main" val="672343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23553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1178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spTree>
    <p:extLst>
      <p:ext uri="{BB962C8B-B14F-4D97-AF65-F5344CB8AC3E}">
        <p14:creationId xmlns:p14="http://schemas.microsoft.com/office/powerpoint/2010/main" val="838242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6698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00897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19429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587D74-4043-4CC0-A7D7-64437AEC532C}" type="datetimeFigureOut">
              <a:rPr lang="en-GB" smtClean="0"/>
              <a:t>29/01/2021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9BF04-973D-4EE7-9059-289C6F841397}"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21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F587D74-4043-4CC0-A7D7-64437AEC532C}" type="datetimeFigureOut">
              <a:rPr lang="en-GB" smtClean="0"/>
              <a:t>29/01/2021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9D9BF04-973D-4EE7-9059-289C6F841397}" type="slidenum">
              <a:rPr lang="en-GB" smtClean="0"/>
              <a:t>‹#›</a:t>
            </a:fld>
            <a:endParaRPr lang="en-GB"/>
          </a:p>
        </p:txBody>
      </p:sp>
    </p:spTree>
    <p:extLst>
      <p:ext uri="{BB962C8B-B14F-4D97-AF65-F5344CB8AC3E}">
        <p14:creationId xmlns:p14="http://schemas.microsoft.com/office/powerpoint/2010/main" val="36185455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1F6E2E-E2E7-4689-9E5D-51F37CB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B728A18-FF26-43E9-AF31-9608EBA3D5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13" name="Picture 12">
              <a:extLst>
                <a:ext uri="{FF2B5EF4-FFF2-40B4-BE49-F238E27FC236}">
                  <a16:creationId xmlns:a16="http://schemas.microsoft.com/office/drawing/2014/main" id="{D418D479-7A49-4E09-A270-87C36ABE505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F55AC523-B142-409D-BB68-747EDDCE6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98FD6A06-A68E-49C5-8F1D-8945DD8C004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A6794A3D-A7E9-4DC9-98E4-02104E24AC3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35BEDBC6-F1F7-4DF0-8776-371ABB2C0AEC}"/>
              </a:ext>
            </a:extLst>
          </p:cNvPr>
          <p:cNvSpPr>
            <a:spLocks noGrp="1"/>
          </p:cNvSpPr>
          <p:nvPr>
            <p:ph type="ctrTitle"/>
          </p:nvPr>
        </p:nvSpPr>
        <p:spPr>
          <a:xfrm>
            <a:off x="6553770" y="1041401"/>
            <a:ext cx="4538526" cy="2345264"/>
          </a:xfrm>
        </p:spPr>
        <p:txBody>
          <a:bodyPr>
            <a:normAutofit/>
          </a:bodyPr>
          <a:lstStyle/>
          <a:p>
            <a:r>
              <a:rPr lang="en-GB" dirty="0">
                <a:latin typeface="Arial" panose="020B0604020202020204" pitchFamily="34" charset="0"/>
                <a:cs typeface="Arial" panose="020B0604020202020204" pitchFamily="34" charset="0"/>
              </a:rPr>
              <a:t>Dodo</a:t>
            </a:r>
          </a:p>
        </p:txBody>
      </p:sp>
      <p:sp>
        <p:nvSpPr>
          <p:cNvPr id="3" name="Subtitle 2">
            <a:extLst>
              <a:ext uri="{FF2B5EF4-FFF2-40B4-BE49-F238E27FC236}">
                <a16:creationId xmlns:a16="http://schemas.microsoft.com/office/drawing/2014/main" id="{69286B99-AA8D-452E-B9C7-F5FC7BFA24B3}"/>
              </a:ext>
            </a:extLst>
          </p:cNvPr>
          <p:cNvSpPr>
            <a:spLocks noGrp="1"/>
          </p:cNvSpPr>
          <p:nvPr>
            <p:ph type="subTitle" idx="1"/>
          </p:nvPr>
        </p:nvSpPr>
        <p:spPr>
          <a:xfrm>
            <a:off x="6579045" y="3657596"/>
            <a:ext cx="4513252" cy="1933463"/>
          </a:xfrm>
        </p:spPr>
        <p:txBody>
          <a:bodyPr>
            <a:normAutofit/>
          </a:bodyPr>
          <a:lstStyle/>
          <a:p>
            <a:r>
              <a:rPr lang="en-GB" dirty="0">
                <a:latin typeface="Arial" panose="020B0604020202020204" pitchFamily="34" charset="0"/>
                <a:cs typeface="Arial" panose="020B0604020202020204" pitchFamily="34" charset="0"/>
              </a:rPr>
              <a:t>Today I am going to show you and tell you about the dodo. </a:t>
            </a:r>
          </a:p>
          <a:p>
            <a:r>
              <a:rPr lang="en-GB" dirty="0">
                <a:latin typeface="Arial" panose="020B0604020202020204" pitchFamily="34" charset="0"/>
                <a:cs typeface="Arial" panose="020B0604020202020204" pitchFamily="34" charset="0"/>
              </a:rPr>
              <a:t>By Isobel Burton 6B</a:t>
            </a:r>
          </a:p>
          <a:p>
            <a:endParaRPr lang="en-GB" dirty="0"/>
          </a:p>
        </p:txBody>
      </p:sp>
      <p:sp>
        <p:nvSpPr>
          <p:cNvPr id="18" name="Rectangle 17">
            <a:extLst>
              <a:ext uri="{FF2B5EF4-FFF2-40B4-BE49-F238E27FC236}">
                <a16:creationId xmlns:a16="http://schemas.microsoft.com/office/drawing/2014/main" id="{7731DD8B-7A0A-47A0-BF6B-EBB4F9709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4976494"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E6267F5-2F93-46BA-8FFE-3347B2C8956E}"/>
              </a:ext>
            </a:extLst>
          </p:cNvPr>
          <p:cNvPicPr>
            <a:picLocks noChangeAspect="1"/>
          </p:cNvPicPr>
          <p:nvPr/>
        </p:nvPicPr>
        <p:blipFill rotWithShape="1">
          <a:blip r:embed="rId5"/>
          <a:srcRect t="5521" r="-1" b="12847"/>
          <a:stretch/>
        </p:blipFill>
        <p:spPr>
          <a:xfrm>
            <a:off x="1412683" y="1313895"/>
            <a:ext cx="4348925" cy="3955093"/>
          </a:xfrm>
          <a:prstGeom prst="rect">
            <a:avLst/>
          </a:prstGeom>
        </p:spPr>
      </p:pic>
      <p:cxnSp>
        <p:nvCxnSpPr>
          <p:cNvPr id="20" name="Straight Connector 19">
            <a:extLst>
              <a:ext uri="{FF2B5EF4-FFF2-40B4-BE49-F238E27FC236}">
                <a16:creationId xmlns:a16="http://schemas.microsoft.com/office/drawing/2014/main" id="{10A370BF-9768-4FA0-8887-C3777F3A9C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770" y="3522131"/>
            <a:ext cx="452063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13887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0FCDE-2055-49FC-BC80-BE93296D126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do dodo’s eat?</a:t>
            </a:r>
          </a:p>
        </p:txBody>
      </p:sp>
      <p:sp>
        <p:nvSpPr>
          <p:cNvPr id="3" name="Content Placeholder 2">
            <a:extLst>
              <a:ext uri="{FF2B5EF4-FFF2-40B4-BE49-F238E27FC236}">
                <a16:creationId xmlns:a16="http://schemas.microsoft.com/office/drawing/2014/main" id="{E514DBC8-AE2F-4860-BBEA-1301AF4B42DA}"/>
              </a:ext>
            </a:extLst>
          </p:cNvPr>
          <p:cNvSpPr>
            <a:spLocks noGrp="1"/>
          </p:cNvSpPr>
          <p:nvPr>
            <p:ph idx="1"/>
          </p:nvPr>
        </p:nvSpPr>
        <p:spPr/>
        <p:txBody>
          <a:bodyPr>
            <a:normAutofit/>
          </a:bodyPr>
          <a:lstStyle/>
          <a:p>
            <a:pPr marL="0" indent="0">
              <a:buNone/>
            </a:pPr>
            <a:r>
              <a:rPr lang="en-GB" sz="1800" dirty="0">
                <a:latin typeface="Arial" panose="020B0604020202020204" pitchFamily="34" charset="0"/>
                <a:cs typeface="Arial" panose="020B0604020202020204" pitchFamily="34" charset="0"/>
              </a:rPr>
              <a:t>Scientists believe that, in addition to fruit, dodos likely fed on nuts, berries, roots, seeds, and bulbs. Other relatives feed on shellfish and aquatic invertebrates. Because of this, scientists believe the dodo may have done so as well. Dodo and Human Interaction</a:t>
            </a:r>
          </a:p>
        </p:txBody>
      </p:sp>
    </p:spTree>
    <p:extLst>
      <p:ext uri="{BB962C8B-B14F-4D97-AF65-F5344CB8AC3E}">
        <p14:creationId xmlns:p14="http://schemas.microsoft.com/office/powerpoint/2010/main" val="3572027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F4EF-8A5D-4955-A644-98500FA6D2AA}"/>
              </a:ext>
            </a:extLst>
          </p:cNvPr>
          <p:cNvSpPr>
            <a:spLocks noGrp="1"/>
          </p:cNvSpPr>
          <p:nvPr>
            <p:ph type="title"/>
          </p:nvPr>
        </p:nvSpPr>
        <p:spPr/>
        <p:txBody>
          <a:bodyPr>
            <a:normAutofit/>
          </a:bodyPr>
          <a:lstStyle/>
          <a:p>
            <a:r>
              <a:rPr lang="en-GB" sz="2800" dirty="0">
                <a:latin typeface="Arial" panose="020B0604020202020204" pitchFamily="34" charset="0"/>
                <a:cs typeface="Arial" panose="020B0604020202020204" pitchFamily="34" charset="0"/>
              </a:rPr>
              <a:t>Where do dodo’s live?</a:t>
            </a:r>
          </a:p>
        </p:txBody>
      </p:sp>
      <p:sp>
        <p:nvSpPr>
          <p:cNvPr id="3" name="Content Placeholder 2">
            <a:extLst>
              <a:ext uri="{FF2B5EF4-FFF2-40B4-BE49-F238E27FC236}">
                <a16:creationId xmlns:a16="http://schemas.microsoft.com/office/drawing/2014/main" id="{80C93AEF-717F-4F0F-A33A-94909F3909F3}"/>
              </a:ext>
            </a:extLst>
          </p:cNvPr>
          <p:cNvSpPr>
            <a:spLocks noGrp="1"/>
          </p:cNvSpPr>
          <p:nvPr>
            <p:ph idx="1"/>
          </p:nvPr>
        </p:nvSpPr>
        <p:spPr/>
        <p:txBody>
          <a:bodyPr>
            <a:normAutofit/>
          </a:bodyPr>
          <a:lstStyle/>
          <a:p>
            <a:pPr marL="0" indent="0">
              <a:buNone/>
            </a:pPr>
            <a:r>
              <a:rPr lang="en-GB" sz="1800" dirty="0">
                <a:latin typeface="Arial" panose="020B0604020202020204" pitchFamily="34" charset="0"/>
                <a:cs typeface="Arial" panose="020B0604020202020204" pitchFamily="34" charset="0"/>
              </a:rPr>
              <a:t>island of Mauritius, east of Madagascar in the Indian Ocean. The dodo's closest genetic relative was the also-extinct Rodrigues solitaire, the two forming the subfamily Raphinae of the family of pigeons and doves.</a:t>
            </a:r>
          </a:p>
        </p:txBody>
      </p:sp>
    </p:spTree>
    <p:extLst>
      <p:ext uri="{BB962C8B-B14F-4D97-AF65-F5344CB8AC3E}">
        <p14:creationId xmlns:p14="http://schemas.microsoft.com/office/powerpoint/2010/main" val="1211272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E15D8F5-87D0-452C-93FB-8CA3F98D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79BCF8C7-8464-4B36-AF07-C89E5129ED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5" name="Picture 14">
              <a:extLst>
                <a:ext uri="{FF2B5EF4-FFF2-40B4-BE49-F238E27FC236}">
                  <a16:creationId xmlns:a16="http://schemas.microsoft.com/office/drawing/2014/main" id="{69A16566-722B-41C8-8B9F-B133B71E23A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6" name="Rectangle 15">
              <a:extLst>
                <a:ext uri="{FF2B5EF4-FFF2-40B4-BE49-F238E27FC236}">
                  <a16:creationId xmlns:a16="http://schemas.microsoft.com/office/drawing/2014/main" id="{5F929A8C-ADE2-462E-A437-C028E4648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117397E4-1968-4513-988E-69C130AC1EC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8" name="Picture 17">
              <a:extLst>
                <a:ext uri="{FF2B5EF4-FFF2-40B4-BE49-F238E27FC236}">
                  <a16:creationId xmlns:a16="http://schemas.microsoft.com/office/drawing/2014/main" id="{DA0B6105-4183-4AEC-BDB1-E67B7B2C704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5C228B8C-4004-4F5B-9810-8B043FEE6D24}"/>
              </a:ext>
            </a:extLst>
          </p:cNvPr>
          <p:cNvSpPr>
            <a:spLocks noGrp="1"/>
          </p:cNvSpPr>
          <p:nvPr>
            <p:ph type="title"/>
          </p:nvPr>
        </p:nvSpPr>
        <p:spPr>
          <a:xfrm>
            <a:off x="1256858" y="982132"/>
            <a:ext cx="4842190" cy="1774814"/>
          </a:xfrm>
        </p:spPr>
        <p:txBody>
          <a:bodyPr>
            <a:normAutofit/>
          </a:bodyPr>
          <a:lstStyle/>
          <a:p>
            <a:r>
              <a:rPr lang="en-GB" sz="4100">
                <a:latin typeface="Abadi" panose="020B0604020104020204" pitchFamily="34" charset="0"/>
              </a:rPr>
              <a:t>Here are some pictures of the dodo</a:t>
            </a:r>
          </a:p>
        </p:txBody>
      </p:sp>
      <p:cxnSp>
        <p:nvCxnSpPr>
          <p:cNvPr id="20" name="Straight Connector 19">
            <a:extLst>
              <a:ext uri="{FF2B5EF4-FFF2-40B4-BE49-F238E27FC236}">
                <a16:creationId xmlns:a16="http://schemas.microsoft.com/office/drawing/2014/main" id="{5A8B956C-6D95-401E-8C33-997227D9D4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46233" y="2838638"/>
            <a:ext cx="466344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Content Placeholder 3">
            <a:extLst>
              <a:ext uri="{FF2B5EF4-FFF2-40B4-BE49-F238E27FC236}">
                <a16:creationId xmlns:a16="http://schemas.microsoft.com/office/drawing/2014/main" id="{448E5A84-0CE3-4372-941C-043D4665A0DA}"/>
              </a:ext>
            </a:extLst>
          </p:cNvPr>
          <p:cNvPicPr>
            <a:picLocks noChangeAspect="1"/>
          </p:cNvPicPr>
          <p:nvPr/>
        </p:nvPicPr>
        <p:blipFill rotWithShape="1">
          <a:blip r:embed="rId5"/>
          <a:srcRect r="-4" b="2069"/>
          <a:stretch/>
        </p:blipFill>
        <p:spPr>
          <a:xfrm>
            <a:off x="1295401" y="3153522"/>
            <a:ext cx="2216907" cy="2418902"/>
          </a:xfrm>
          <a:prstGeom prst="rect">
            <a:avLst/>
          </a:prstGeom>
          <a:ln w="57150" cmpd="thickThin">
            <a:solidFill>
              <a:schemeClr val="tx1">
                <a:lumMod val="50000"/>
                <a:lumOff val="50000"/>
              </a:schemeClr>
            </a:solidFill>
            <a:miter lim="800000"/>
          </a:ln>
        </p:spPr>
      </p:pic>
      <p:pic>
        <p:nvPicPr>
          <p:cNvPr id="5" name="Picture 4">
            <a:extLst>
              <a:ext uri="{FF2B5EF4-FFF2-40B4-BE49-F238E27FC236}">
                <a16:creationId xmlns:a16="http://schemas.microsoft.com/office/drawing/2014/main" id="{B8DEAAEE-AC40-4C3B-8053-D8CB6CA7F3A0}"/>
              </a:ext>
            </a:extLst>
          </p:cNvPr>
          <p:cNvPicPr>
            <a:picLocks noChangeAspect="1"/>
          </p:cNvPicPr>
          <p:nvPr/>
        </p:nvPicPr>
        <p:blipFill rotWithShape="1">
          <a:blip r:embed="rId6"/>
          <a:srcRect l="1428" r="-4" b="-4"/>
          <a:stretch/>
        </p:blipFill>
        <p:spPr>
          <a:xfrm>
            <a:off x="3837973" y="3153522"/>
            <a:ext cx="2229372" cy="2418902"/>
          </a:xfrm>
          <a:prstGeom prst="rect">
            <a:avLst/>
          </a:prstGeom>
          <a:ln w="57150" cmpd="thickThin">
            <a:solidFill>
              <a:schemeClr val="tx1">
                <a:lumMod val="50000"/>
                <a:lumOff val="50000"/>
              </a:schemeClr>
            </a:solidFill>
            <a:miter lim="800000"/>
          </a:ln>
        </p:spPr>
      </p:pic>
      <p:pic>
        <p:nvPicPr>
          <p:cNvPr id="6" name="Content Placeholder 5">
            <a:extLst>
              <a:ext uri="{FF2B5EF4-FFF2-40B4-BE49-F238E27FC236}">
                <a16:creationId xmlns:a16="http://schemas.microsoft.com/office/drawing/2014/main" id="{F8D06A8C-CDC6-40AA-867E-052848D90736}"/>
              </a:ext>
            </a:extLst>
          </p:cNvPr>
          <p:cNvPicPr>
            <a:picLocks noGrp="1" noChangeAspect="1"/>
          </p:cNvPicPr>
          <p:nvPr>
            <p:ph idx="1"/>
          </p:nvPr>
        </p:nvPicPr>
        <p:blipFill>
          <a:blip r:embed="rId7"/>
          <a:stretch>
            <a:fillRect/>
          </a:stretch>
        </p:blipFill>
        <p:spPr>
          <a:xfrm>
            <a:off x="7143751" y="982132"/>
            <a:ext cx="3872706" cy="2304787"/>
          </a:xfrm>
          <a:prstGeom prst="rect">
            <a:avLst/>
          </a:prstGeom>
        </p:spPr>
      </p:pic>
      <p:pic>
        <p:nvPicPr>
          <p:cNvPr id="7" name="Picture 6">
            <a:extLst>
              <a:ext uri="{FF2B5EF4-FFF2-40B4-BE49-F238E27FC236}">
                <a16:creationId xmlns:a16="http://schemas.microsoft.com/office/drawing/2014/main" id="{2C819F34-7A4A-40B7-B4F4-1274B0D1481A}"/>
              </a:ext>
            </a:extLst>
          </p:cNvPr>
          <p:cNvPicPr>
            <a:picLocks noChangeAspect="1"/>
          </p:cNvPicPr>
          <p:nvPr/>
        </p:nvPicPr>
        <p:blipFill>
          <a:blip r:embed="rId8"/>
          <a:stretch>
            <a:fillRect/>
          </a:stretch>
        </p:blipFill>
        <p:spPr>
          <a:xfrm>
            <a:off x="7402932" y="3429000"/>
            <a:ext cx="2958034" cy="2551978"/>
          </a:xfrm>
          <a:prstGeom prst="rect">
            <a:avLst/>
          </a:prstGeom>
        </p:spPr>
      </p:pic>
    </p:spTree>
    <p:extLst>
      <p:ext uri="{BB962C8B-B14F-4D97-AF65-F5344CB8AC3E}">
        <p14:creationId xmlns:p14="http://schemas.microsoft.com/office/powerpoint/2010/main" val="555892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8B4CA-C1FC-4E47-BF99-CC47D299C010}"/>
              </a:ext>
            </a:extLst>
          </p:cNvPr>
          <p:cNvSpPr>
            <a:spLocks noGrp="1"/>
          </p:cNvSpPr>
          <p:nvPr>
            <p:ph type="title"/>
          </p:nvPr>
        </p:nvSpPr>
        <p:spPr/>
        <p:txBody>
          <a:bodyPr>
            <a:normAutofit/>
          </a:bodyPr>
          <a:lstStyle/>
          <a:p>
            <a:r>
              <a:rPr lang="en-GB" sz="2800" dirty="0">
                <a:latin typeface="Arial" panose="020B0604020202020204" pitchFamily="34" charset="0"/>
                <a:cs typeface="Arial" panose="020B0604020202020204" pitchFamily="34" charset="0"/>
              </a:rPr>
              <a:t>How big is the dodo and what is its weight?</a:t>
            </a:r>
          </a:p>
        </p:txBody>
      </p:sp>
      <p:sp>
        <p:nvSpPr>
          <p:cNvPr id="3" name="Content Placeholder 2">
            <a:extLst>
              <a:ext uri="{FF2B5EF4-FFF2-40B4-BE49-F238E27FC236}">
                <a16:creationId xmlns:a16="http://schemas.microsoft.com/office/drawing/2014/main" id="{CB39286C-2272-467C-AC21-478652EC952F}"/>
              </a:ext>
            </a:extLst>
          </p:cNvPr>
          <p:cNvSpPr>
            <a:spLocks noGrp="1"/>
          </p:cNvSpPr>
          <p:nvPr>
            <p:ph idx="1"/>
          </p:nvPr>
        </p:nvSpPr>
        <p:spPr/>
        <p:txBody>
          <a:bodyPr>
            <a:normAutofit/>
          </a:bodyPr>
          <a:lstStyle/>
          <a:p>
            <a:pPr marL="0" indent="0">
              <a:buNone/>
            </a:pPr>
            <a:r>
              <a:rPr lang="en-GB" sz="1800" dirty="0">
                <a:latin typeface="Abadi" panose="020B0604020104020204" pitchFamily="34" charset="0"/>
              </a:rPr>
              <a:t> the dodo was about 1 metre (3 ft 3) tall and may have weighed 10.6 to17.5 kg (23–39 lb) in the wild.</a:t>
            </a:r>
          </a:p>
        </p:txBody>
      </p:sp>
    </p:spTree>
    <p:extLst>
      <p:ext uri="{BB962C8B-B14F-4D97-AF65-F5344CB8AC3E}">
        <p14:creationId xmlns:p14="http://schemas.microsoft.com/office/powerpoint/2010/main" val="679257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09EAD-D915-41AD-AD29-75FF4DB8B161}"/>
              </a:ext>
            </a:extLst>
          </p:cNvPr>
          <p:cNvSpPr>
            <a:spLocks noGrp="1"/>
          </p:cNvSpPr>
          <p:nvPr>
            <p:ph type="title"/>
          </p:nvPr>
        </p:nvSpPr>
        <p:spPr/>
        <p:txBody>
          <a:bodyPr>
            <a:normAutofit/>
          </a:bodyPr>
          <a:lstStyle/>
          <a:p>
            <a:r>
              <a:rPr lang="en-GB" sz="2800" dirty="0">
                <a:latin typeface="Arial" panose="020B0604020202020204" pitchFamily="34" charset="0"/>
                <a:cs typeface="Arial" panose="020B0604020202020204" pitchFamily="34" charset="0"/>
              </a:rPr>
              <a:t>When did the dodo become extinct</a:t>
            </a:r>
          </a:p>
        </p:txBody>
      </p:sp>
      <p:sp>
        <p:nvSpPr>
          <p:cNvPr id="3" name="Content Placeholder 2">
            <a:extLst>
              <a:ext uri="{FF2B5EF4-FFF2-40B4-BE49-F238E27FC236}">
                <a16:creationId xmlns:a16="http://schemas.microsoft.com/office/drawing/2014/main" id="{CBA16C48-A9CE-4133-8D8E-2A9226857651}"/>
              </a:ext>
            </a:extLst>
          </p:cNvPr>
          <p:cNvSpPr>
            <a:spLocks noGrp="1"/>
          </p:cNvSpPr>
          <p:nvPr>
            <p:ph idx="1"/>
          </p:nvPr>
        </p:nvSpPr>
        <p:spPr/>
        <p:txBody>
          <a:bodyPr>
            <a:normAutofit/>
          </a:bodyPr>
          <a:lstStyle/>
          <a:p>
            <a:pPr marL="0" indent="0">
              <a:buNone/>
            </a:pPr>
            <a:r>
              <a:rPr lang="en-GB" sz="1800" b="0" i="0" dirty="0">
                <a:solidFill>
                  <a:srgbClr val="111111"/>
                </a:solidFill>
                <a:effectLst/>
                <a:latin typeface="Arial" panose="020B0604020202020204" pitchFamily="34" charset="0"/>
                <a:cs typeface="Arial" panose="020B0604020202020204" pitchFamily="34" charset="0"/>
              </a:rPr>
              <a:t>The dodo was extinct by 1681 so it has been extinct for 340 years.</a:t>
            </a: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3533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64FEB-8987-428D-8864-848EA37477E8}"/>
              </a:ext>
            </a:extLst>
          </p:cNvPr>
          <p:cNvSpPr>
            <a:spLocks noGrp="1"/>
          </p:cNvSpPr>
          <p:nvPr>
            <p:ph type="title"/>
          </p:nvPr>
        </p:nvSpPr>
        <p:spPr/>
        <p:txBody>
          <a:bodyPr>
            <a:normAutofit/>
          </a:bodyPr>
          <a:lstStyle/>
          <a:p>
            <a:r>
              <a:rPr lang="en-GB" sz="2800" dirty="0">
                <a:latin typeface="Arial" panose="020B0604020202020204" pitchFamily="34" charset="0"/>
                <a:cs typeface="Arial" panose="020B0604020202020204" pitchFamily="34" charset="0"/>
              </a:rPr>
              <a:t>Where did the dodo live?</a:t>
            </a:r>
          </a:p>
        </p:txBody>
      </p:sp>
      <p:sp>
        <p:nvSpPr>
          <p:cNvPr id="3" name="Content Placeholder 2">
            <a:extLst>
              <a:ext uri="{FF2B5EF4-FFF2-40B4-BE49-F238E27FC236}">
                <a16:creationId xmlns:a16="http://schemas.microsoft.com/office/drawing/2014/main" id="{1560DAE1-BC92-4EAB-BAE2-4659341465D7}"/>
              </a:ext>
            </a:extLst>
          </p:cNvPr>
          <p:cNvSpPr>
            <a:spLocks noGrp="1"/>
          </p:cNvSpPr>
          <p:nvPr>
            <p:ph idx="1"/>
          </p:nvPr>
        </p:nvSpPr>
        <p:spPr/>
        <p:txBody>
          <a:bodyPr>
            <a:normAutofit/>
          </a:bodyPr>
          <a:lstStyle/>
          <a:p>
            <a:pPr marL="0" indent="0">
              <a:buNone/>
            </a:pPr>
            <a:r>
              <a:rPr lang="en-GB" sz="1800" b="0" i="0" dirty="0">
                <a:solidFill>
                  <a:srgbClr val="111111"/>
                </a:solidFill>
                <a:effectLst/>
                <a:latin typeface="Arial" panose="020B0604020202020204" pitchFamily="34" charset="0"/>
                <a:cs typeface="Arial" panose="020B0604020202020204" pitchFamily="34" charset="0"/>
              </a:rPr>
              <a:t>The dodo bird inhabited the island of Mauritius in the Indian Ocean, where it lived undisturbed for so long that it lost its need and ability to fly. It lived and nested on the ground and ate fruits that had fallen from trees. There were no mammals on the island and a high diversity of bird species lived in the dense forests.</a:t>
            </a: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5663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7C5C-0E95-49CD-BD9A-AFFECD65552D}"/>
              </a:ext>
            </a:extLst>
          </p:cNvPr>
          <p:cNvSpPr>
            <a:spLocks noGrp="1"/>
          </p:cNvSpPr>
          <p:nvPr>
            <p:ph type="title"/>
          </p:nvPr>
        </p:nvSpPr>
        <p:spPr/>
        <p:txBody>
          <a:bodyPr>
            <a:normAutofit/>
          </a:bodyPr>
          <a:lstStyle/>
          <a:p>
            <a:r>
              <a:rPr lang="en-GB" sz="2800" dirty="0">
                <a:latin typeface="Arial" panose="020B0604020202020204" pitchFamily="34" charset="0"/>
                <a:cs typeface="Arial" panose="020B0604020202020204" pitchFamily="34" charset="0"/>
              </a:rPr>
              <a:t>Reasons why the dodo is extinct</a:t>
            </a:r>
          </a:p>
        </p:txBody>
      </p:sp>
      <p:sp>
        <p:nvSpPr>
          <p:cNvPr id="3" name="Content Placeholder 2">
            <a:extLst>
              <a:ext uri="{FF2B5EF4-FFF2-40B4-BE49-F238E27FC236}">
                <a16:creationId xmlns:a16="http://schemas.microsoft.com/office/drawing/2014/main" id="{7410042E-0357-4049-977E-A1DC5276500C}"/>
              </a:ext>
            </a:extLst>
          </p:cNvPr>
          <p:cNvSpPr>
            <a:spLocks noGrp="1"/>
          </p:cNvSpPr>
          <p:nvPr>
            <p:ph idx="1"/>
          </p:nvPr>
        </p:nvSpPr>
        <p:spPr/>
        <p:txBody>
          <a:bodyPr>
            <a:normAutofit fontScale="77500" lnSpcReduction="20000"/>
          </a:bodyPr>
          <a:lstStyle/>
          <a:p>
            <a:pPr marL="0" indent="0" algn="l">
              <a:buNone/>
            </a:pPr>
            <a:r>
              <a:rPr lang="en-GB" b="0" i="0" dirty="0">
                <a:solidFill>
                  <a:srgbClr val="333333"/>
                </a:solidFill>
                <a:effectLst/>
                <a:latin typeface="Arial" panose="020B0604020202020204" pitchFamily="34" charset="0"/>
                <a:cs typeface="Arial" panose="020B0604020202020204" pitchFamily="34" charset="0"/>
              </a:rPr>
              <a:t>The arrival of humans to Mauritius did not only bring the threat of direct hunting: they also brought pigs, rats, dogs and other animals which became invasive species and harmed the endemic animals and plants, eventually contributing to the extinction of the dodo. Because of the fearlessly docile nature of these birds, both dodo chicks and adults became easy prey for these new predators. Still, Western sailors, colonialists and explorers were the main reason for the extinction of the dodo. Their incursion into the island in the late 16th Century brought about their extinction around 1963, give or take 20 years. More or less reliable sightings of dodos were recorded until 1662. Even though the species wasn't completely extinct then, there would only have been a few specimens left, and they would have disappeared within a few years. In other words, humans killed dodos in less than a century, and the explorers had no concern for what their arrival meant for endemic species. Dodos had always had resources available, and they had not adapted to compete.</a:t>
            </a:r>
          </a:p>
          <a:p>
            <a:endParaRPr lang="en-GB" dirty="0"/>
          </a:p>
        </p:txBody>
      </p:sp>
    </p:spTree>
    <p:extLst>
      <p:ext uri="{BB962C8B-B14F-4D97-AF65-F5344CB8AC3E}">
        <p14:creationId xmlns:p14="http://schemas.microsoft.com/office/powerpoint/2010/main" val="344149598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Props1.xml><?xml version="1.0" encoding="utf-8"?>
<ds:datastoreItem xmlns:ds="http://schemas.openxmlformats.org/officeDocument/2006/customXml" ds:itemID="{E20FDF0E-DE6A-4A50-B510-14D873CF6191}"/>
</file>

<file path=customXml/itemProps2.xml><?xml version="1.0" encoding="utf-8"?>
<ds:datastoreItem xmlns:ds="http://schemas.openxmlformats.org/officeDocument/2006/customXml" ds:itemID="{D12AACDC-2CDE-49B0-B77B-79E58A11FB76}"/>
</file>

<file path=customXml/itemProps3.xml><?xml version="1.0" encoding="utf-8"?>
<ds:datastoreItem xmlns:ds="http://schemas.openxmlformats.org/officeDocument/2006/customXml" ds:itemID="{2B895D63-FF63-44B8-800F-3F3D9CB703CC}"/>
</file>

<file path=docProps/app.xml><?xml version="1.0" encoding="utf-8"?>
<Properties xmlns="http://schemas.openxmlformats.org/officeDocument/2006/extended-properties" xmlns:vt="http://schemas.openxmlformats.org/officeDocument/2006/docPropsVTypes">
  <TotalTime>30</TotalTime>
  <Words>460</Words>
  <Application>Microsoft Office PowerPoint</Application>
  <PresentationFormat>Widescreen</PresentationFormat>
  <Paragraphs>16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Abadi</vt:lpstr>
      <vt:lpstr>Arial</vt:lpstr>
      <vt:lpstr>Garamond</vt:lpstr>
      <vt:lpstr>Organic</vt:lpstr>
      <vt:lpstr>Dodo</vt:lpstr>
      <vt:lpstr>What do dodo’s eat?</vt:lpstr>
      <vt:lpstr>Where do dodo’s live?</vt:lpstr>
      <vt:lpstr>Here are some pictures of the dodo</vt:lpstr>
      <vt:lpstr>How big is the dodo and what is its weight?</vt:lpstr>
      <vt:lpstr>When did the dodo become extinct</vt:lpstr>
      <vt:lpstr>Where did the dodo live?</vt:lpstr>
      <vt:lpstr>Reasons why the dodo is extinct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Dodo</dc:title>
  <dc:creator>Isobel Burton</dc:creator>
  <cp:lastModifiedBy>Isobel Burton</cp:lastModifiedBy>
  <cp:revision>3</cp:revision>
  <dcterms:created xsi:type="dcterms:W3CDTF">2021-01-29T14:36:28Z</dcterms:created>
  <dcterms:modified xsi:type="dcterms:W3CDTF">2021-01-29T15:07:21Z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