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6" r:id="rId4"/>
  </p:sldMasterIdLst>
  <p:sldIdLst>
    <p:sldId id="256" r:id="rId5"/>
    <p:sldId id="257" r:id="rId6"/>
    <p:sldId id="258" r:id="rId7"/>
    <p:sldId id="259" r:id="rId8"/>
    <p:sldId id="260"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5E610B-5E91-294B-CAB8-2ACA16DA9B60}" v="549" dt="2021-01-20T15:10:42.7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Wednesday, January 20,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15400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Wednesday, January 20,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842366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Wednesday, January 20,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594527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Wednesday, January 20,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382093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Wednesday, January 20,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523938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Wednesday, January 20,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146950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Wednesday, January 20,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875770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Wednesday, January 20,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939607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Wednesday, January 20,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75755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Wednesday, January 20,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330636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Wednesday, January 20,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414836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900" cap="all" spc="300" baseline="0">
                <a:solidFill>
                  <a:srgbClr val="FFFFFF"/>
                </a:solidFill>
              </a:defRPr>
            </a:lvl1pPr>
          </a:lstStyle>
          <a:p>
            <a:fld id="{AE0C963C-C1DB-4AFD-9DDC-0691666BF49B}" type="datetime2">
              <a:rPr lang="en-US" smtClean="0"/>
              <a:pPr/>
              <a:t>Wednesday, January 20,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9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9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4289028129"/>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75" r:id="rId4"/>
    <p:sldLayoutId id="2147483676" r:id="rId5"/>
    <p:sldLayoutId id="2147483681" r:id="rId6"/>
    <p:sldLayoutId id="2147483677" r:id="rId7"/>
    <p:sldLayoutId id="2147483678" r:id="rId8"/>
    <p:sldLayoutId id="2147483679" r:id="rId9"/>
    <p:sldLayoutId id="2147483680" r:id="rId10"/>
    <p:sldLayoutId id="2147483682"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8">
            <a:extLst>
              <a:ext uri="{FF2B5EF4-FFF2-40B4-BE49-F238E27FC236}">
                <a16:creationId xmlns:a16="http://schemas.microsoft.com/office/drawing/2014/main" id="{F619DE0E-F039-443E-AF60-E4B6AA72D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0">
            <a:extLst>
              <a:ext uri="{FF2B5EF4-FFF2-40B4-BE49-F238E27FC236}">
                <a16:creationId xmlns:a16="http://schemas.microsoft.com/office/drawing/2014/main" id="{AA065953-3D69-4CD4-80C3-DF10DEB4C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30"/>
            <a:ext cx="8104091" cy="6857571"/>
          </a:xfrm>
          <a:prstGeom prst="rect">
            <a:avLst/>
          </a:prstGeom>
          <a:gradFill>
            <a:gsLst>
              <a:gs pos="0">
                <a:schemeClr val="accent4">
                  <a:alpha val="80000"/>
                </a:schemeClr>
              </a:gs>
              <a:gs pos="100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B36DB5-F10D-4EDB-87E2-ECB9301FF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74250" y="627728"/>
            <a:ext cx="4355593" cy="8104092"/>
          </a:xfrm>
          <a:prstGeom prst="rect">
            <a:avLst/>
          </a:prstGeom>
          <a:gradFill>
            <a:gsLst>
              <a:gs pos="0">
                <a:schemeClr val="accent5">
                  <a:alpha val="0"/>
                </a:schemeClr>
              </a:gs>
              <a:gs pos="91000">
                <a:schemeClr val="accent2">
                  <a:alpha val="43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46F195D-95DC-419E-BBC1-E2B601A60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1"/>
            <a:ext cx="5638801" cy="6886827"/>
          </a:xfrm>
          <a:prstGeom prst="rect">
            <a:avLst/>
          </a:prstGeom>
          <a:gradFill>
            <a:gsLst>
              <a:gs pos="49000">
                <a:schemeClr val="accent6">
                  <a:lumMod val="75000"/>
                  <a:alpha val="0"/>
                </a:schemeClr>
              </a:gs>
              <a:gs pos="99000">
                <a:schemeClr val="accent6">
                  <a:alpha val="79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55993D72-5628-4E5E-BB9F-96066414E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609180" y="724988"/>
            <a:ext cx="5121259" cy="5458067"/>
          </a:xfrm>
          <a:prstGeom prst="ellipse">
            <a:avLst/>
          </a:prstGeom>
          <a:gradFill>
            <a:gsLst>
              <a:gs pos="39000">
                <a:schemeClr val="accent4">
                  <a:lumMod val="20000"/>
                  <a:lumOff val="80000"/>
                  <a:alpha val="0"/>
                </a:schemeClr>
              </a:gs>
              <a:gs pos="100000">
                <a:schemeClr val="accent6">
                  <a:alpha val="29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920151" y="2920878"/>
            <a:ext cx="6292690" cy="2992576"/>
          </a:xfrm>
        </p:spPr>
        <p:txBody>
          <a:bodyPr anchor="t">
            <a:normAutofit/>
          </a:bodyPr>
          <a:lstStyle/>
          <a:p>
            <a:pPr algn="l"/>
            <a:r>
              <a:rPr lang="en-US">
                <a:solidFill>
                  <a:schemeClr val="bg1"/>
                </a:solidFill>
                <a:cs typeface="Calibri Light"/>
              </a:rPr>
              <a:t>Grassland fact file </a:t>
            </a:r>
            <a:endParaRPr lang="en-US">
              <a:solidFill>
                <a:schemeClr val="bg1"/>
              </a:solidFill>
            </a:endParaRPr>
          </a:p>
        </p:txBody>
      </p:sp>
      <p:sp>
        <p:nvSpPr>
          <p:cNvPr id="3" name="Subtitle 2"/>
          <p:cNvSpPr>
            <a:spLocks noGrp="1"/>
          </p:cNvSpPr>
          <p:nvPr>
            <p:ph type="subTitle" idx="1"/>
          </p:nvPr>
        </p:nvSpPr>
        <p:spPr>
          <a:xfrm>
            <a:off x="920151" y="1017038"/>
            <a:ext cx="5392495" cy="1248274"/>
          </a:xfrm>
        </p:spPr>
        <p:txBody>
          <a:bodyPr vert="horz" lIns="91440" tIns="45720" rIns="91440" bIns="45720" rtlCol="0" anchor="b">
            <a:normAutofit/>
          </a:bodyPr>
          <a:lstStyle/>
          <a:p>
            <a:pPr algn="l"/>
            <a:r>
              <a:rPr lang="en-US" sz="1400">
                <a:solidFill>
                  <a:schemeClr val="bg1"/>
                </a:solidFill>
                <a:cs typeface="Calibri"/>
              </a:rPr>
              <a:t>By Lola Harris 6G</a:t>
            </a:r>
            <a:endParaRPr lang="en-US" sz="1400">
              <a:solidFill>
                <a:schemeClr val="bg1"/>
              </a:solidFill>
            </a:endParaRPr>
          </a:p>
        </p:txBody>
      </p:sp>
      <p:pic>
        <p:nvPicPr>
          <p:cNvPr id="7" name="Picture 3">
            <a:extLst>
              <a:ext uri="{FF2B5EF4-FFF2-40B4-BE49-F238E27FC236}">
                <a16:creationId xmlns:a16="http://schemas.microsoft.com/office/drawing/2014/main" id="{21C1954E-4B15-42CD-91F9-17768CBB8952}"/>
              </a:ext>
            </a:extLst>
          </p:cNvPr>
          <p:cNvPicPr>
            <a:picLocks noChangeAspect="1"/>
          </p:cNvPicPr>
          <p:nvPr/>
        </p:nvPicPr>
        <p:blipFill rotWithShape="1">
          <a:blip r:embed="rId2"/>
          <a:srcRect l="29892" r="30206" b="4"/>
          <a:stretch/>
        </p:blipFill>
        <p:spPr>
          <a:xfrm>
            <a:off x="8104092" y="10"/>
            <a:ext cx="4099858" cy="6857990"/>
          </a:xfrm>
          <a:prstGeom prst="rect">
            <a:avLst/>
          </a:prstGeom>
        </p:spPr>
      </p:pic>
    </p:spTree>
    <p:extLst>
      <p:ext uri="{BB962C8B-B14F-4D97-AF65-F5344CB8AC3E}">
        <p14:creationId xmlns:p14="http://schemas.microsoft.com/office/powerpoint/2010/main" val="2561786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92790F-1B28-4219-805A-09726EF0F8EF}"/>
              </a:ext>
            </a:extLst>
          </p:cNvPr>
          <p:cNvSpPr>
            <a:spLocks noGrp="1"/>
          </p:cNvSpPr>
          <p:nvPr>
            <p:ph type="title"/>
          </p:nvPr>
        </p:nvSpPr>
        <p:spPr>
          <a:xfrm>
            <a:off x="1371600" y="457200"/>
            <a:ext cx="5268036" cy="2140145"/>
          </a:xfrm>
        </p:spPr>
        <p:txBody>
          <a:bodyPr vert="horz" lIns="0" tIns="0" rIns="0" bIns="0" rtlCol="0" anchor="b">
            <a:normAutofit/>
          </a:bodyPr>
          <a:lstStyle/>
          <a:p>
            <a:r>
              <a:rPr lang="en-US" sz="3600"/>
              <a:t>So where are grasslands?</a:t>
            </a:r>
          </a:p>
        </p:txBody>
      </p:sp>
      <p:sp>
        <p:nvSpPr>
          <p:cNvPr id="4" name="Text Placeholder 3">
            <a:extLst>
              <a:ext uri="{FF2B5EF4-FFF2-40B4-BE49-F238E27FC236}">
                <a16:creationId xmlns:a16="http://schemas.microsoft.com/office/drawing/2014/main" id="{0923D729-1CAA-45F9-82AA-924E7190F6DF}"/>
              </a:ext>
            </a:extLst>
          </p:cNvPr>
          <p:cNvSpPr>
            <a:spLocks noGrp="1"/>
          </p:cNvSpPr>
          <p:nvPr>
            <p:ph type="body" sz="half" idx="2"/>
          </p:nvPr>
        </p:nvSpPr>
        <p:spPr>
          <a:xfrm>
            <a:off x="1371599" y="3054545"/>
            <a:ext cx="5268037" cy="2567508"/>
          </a:xfrm>
        </p:spPr>
        <p:txBody>
          <a:bodyPr vert="horz" lIns="0" tIns="0" rIns="0" bIns="0" rtlCol="0" anchor="t">
            <a:normAutofit/>
          </a:bodyPr>
          <a:lstStyle/>
          <a:p>
            <a:pPr indent="-228600">
              <a:buFont typeface="Arial" panose="020B0604020202020204" pitchFamily="34" charset="0"/>
              <a:buChar char="•"/>
            </a:pPr>
            <a:r>
              <a:rPr lang="en-US"/>
              <a:t>Grasslands are mainly found between deserts and forests. The major temperate grasslands are in North America in the United States, in Southeast South America in Uruguay and Argentina, and in Asia along the southern bit of Russia and Mongolia.</a:t>
            </a:r>
            <a:br>
              <a:rPr lang="en-US"/>
            </a:br>
            <a:br>
              <a:rPr lang="en-US"/>
            </a:br>
            <a:endParaRPr lang="en-US"/>
          </a:p>
        </p:txBody>
      </p:sp>
      <p:pic>
        <p:nvPicPr>
          <p:cNvPr id="5" name="Picture 5" descr="A grassy field&#10;&#10;Description automatically generated">
            <a:extLst>
              <a:ext uri="{FF2B5EF4-FFF2-40B4-BE49-F238E27FC236}">
                <a16:creationId xmlns:a16="http://schemas.microsoft.com/office/drawing/2014/main" id="{CC65EC4B-23B2-4632-850F-64E3DD875B97}"/>
              </a:ext>
            </a:extLst>
          </p:cNvPr>
          <p:cNvPicPr>
            <a:picLocks noGrp="1" noChangeAspect="1"/>
          </p:cNvPicPr>
          <p:nvPr>
            <p:ph type="pic" idx="1"/>
          </p:nvPr>
        </p:nvPicPr>
        <p:blipFill rotWithShape="1">
          <a:blip r:embed="rId2"/>
          <a:srcRect l="17363" r="16091" b="-1"/>
          <a:stretch/>
        </p:blipFill>
        <p:spPr>
          <a:xfrm>
            <a:off x="7047513" y="975645"/>
            <a:ext cx="4443447"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16" name="Rectangle 1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70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1443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13">
            <a:extLst>
              <a:ext uri="{FF2B5EF4-FFF2-40B4-BE49-F238E27FC236}">
                <a16:creationId xmlns:a16="http://schemas.microsoft.com/office/drawing/2014/main" id="{010B2E9B-7C1F-4F51-B45D-B7A4DEB7A5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EDCD5E-338B-4891-8E5E-D84329630736}"/>
              </a:ext>
            </a:extLst>
          </p:cNvPr>
          <p:cNvSpPr>
            <a:spLocks noGrp="1"/>
          </p:cNvSpPr>
          <p:nvPr>
            <p:ph type="title"/>
          </p:nvPr>
        </p:nvSpPr>
        <p:spPr>
          <a:xfrm>
            <a:off x="5480859" y="914400"/>
            <a:ext cx="5785658" cy="1705384"/>
          </a:xfrm>
        </p:spPr>
        <p:txBody>
          <a:bodyPr vert="horz" lIns="0" tIns="0" rIns="0" bIns="0" rtlCol="0" anchor="t">
            <a:normAutofit/>
          </a:bodyPr>
          <a:lstStyle/>
          <a:p>
            <a:r>
              <a:rPr lang="en-US" sz="3600"/>
              <a:t>What are the temperatures of a grassland?</a:t>
            </a:r>
          </a:p>
        </p:txBody>
      </p:sp>
      <p:pic>
        <p:nvPicPr>
          <p:cNvPr id="5" name="Picture 5" descr="A field of tall grass&#10;&#10;Description automatically generated">
            <a:extLst>
              <a:ext uri="{FF2B5EF4-FFF2-40B4-BE49-F238E27FC236}">
                <a16:creationId xmlns:a16="http://schemas.microsoft.com/office/drawing/2014/main" id="{9CEEC980-EE37-4DA2-ACA1-477161428452}"/>
              </a:ext>
            </a:extLst>
          </p:cNvPr>
          <p:cNvPicPr>
            <a:picLocks noGrp="1" noChangeAspect="1"/>
          </p:cNvPicPr>
          <p:nvPr>
            <p:ph idx="1"/>
          </p:nvPr>
        </p:nvPicPr>
        <p:blipFill>
          <a:blip r:embed="rId2"/>
          <a:stretch>
            <a:fillRect/>
          </a:stretch>
        </p:blipFill>
        <p:spPr>
          <a:xfrm>
            <a:off x="437073" y="1028701"/>
            <a:ext cx="4589356" cy="3050347"/>
          </a:xfrm>
          <a:prstGeom prst="rect">
            <a:avLst/>
          </a:prstGeom>
        </p:spPr>
      </p:pic>
      <p:sp>
        <p:nvSpPr>
          <p:cNvPr id="4" name="Text Placeholder 3">
            <a:extLst>
              <a:ext uri="{FF2B5EF4-FFF2-40B4-BE49-F238E27FC236}">
                <a16:creationId xmlns:a16="http://schemas.microsoft.com/office/drawing/2014/main" id="{0E12B746-7B38-4376-B4D6-309E01507B4A}"/>
              </a:ext>
            </a:extLst>
          </p:cNvPr>
          <p:cNvSpPr>
            <a:spLocks noGrp="1"/>
          </p:cNvSpPr>
          <p:nvPr>
            <p:ph type="body" sz="half" idx="2"/>
          </p:nvPr>
        </p:nvSpPr>
        <p:spPr>
          <a:xfrm>
            <a:off x="5480859" y="2855396"/>
            <a:ext cx="5785658" cy="2760031"/>
          </a:xfrm>
        </p:spPr>
        <p:txBody>
          <a:bodyPr vert="horz" lIns="0" tIns="0" rIns="0" bIns="0" rtlCol="0" anchor="t">
            <a:normAutofit/>
          </a:bodyPr>
          <a:lstStyle/>
          <a:p>
            <a:pPr indent="-228600">
              <a:buFont typeface="Arial" panose="020B0604020202020204" pitchFamily="34" charset="0"/>
              <a:buChar char="•"/>
            </a:pPr>
            <a:r>
              <a:rPr lang="en-US"/>
              <a:t>While temperatures are often quite extreme in some grasslands, the average temperatures are about -20°C to 30°C. Tropical grasslands have dry and wet seasons that remain warm all the time.</a:t>
            </a:r>
          </a:p>
        </p:txBody>
      </p:sp>
      <p:sp>
        <p:nvSpPr>
          <p:cNvPr id="11" name="Rectangle 15">
            <a:extLst>
              <a:ext uri="{FF2B5EF4-FFF2-40B4-BE49-F238E27FC236}">
                <a16:creationId xmlns:a16="http://schemas.microsoft.com/office/drawing/2014/main" id="{09EF05D6-F04B-4F92-9224-92BDFB098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6400800"/>
            <a:ext cx="12191999" cy="457198"/>
          </a:xfrm>
          <a:prstGeom prst="rect">
            <a:avLst/>
          </a:prstGeom>
          <a:gradFill>
            <a:gsLst>
              <a:gs pos="0">
                <a:schemeClr val="accent2"/>
              </a:gs>
              <a:gs pos="100000">
                <a:schemeClr val="accent6">
                  <a:lumMod val="75000"/>
                  <a:alpha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7">
            <a:extLst>
              <a:ext uri="{FF2B5EF4-FFF2-40B4-BE49-F238E27FC236}">
                <a16:creationId xmlns:a16="http://schemas.microsoft.com/office/drawing/2014/main" id="{4B50AB73-5D4A-48BB-9E44-1BE4C17E2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8"/>
            <a:ext cx="8153396" cy="448831"/>
          </a:xfrm>
          <a:prstGeom prst="rect">
            <a:avLst/>
          </a:prstGeom>
          <a:gradFill>
            <a:gsLst>
              <a:gs pos="0">
                <a:schemeClr val="accent5">
                  <a:alpha val="5000"/>
                </a:schemeClr>
              </a:gs>
              <a:gs pos="99000">
                <a:schemeClr val="accent5">
                  <a:alpha val="72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3490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6F3C2-123D-4A7B-9F8A-75F011448B7E}"/>
              </a:ext>
            </a:extLst>
          </p:cNvPr>
          <p:cNvSpPr>
            <a:spLocks noGrp="1"/>
          </p:cNvSpPr>
          <p:nvPr>
            <p:ph type="title"/>
          </p:nvPr>
        </p:nvSpPr>
        <p:spPr/>
        <p:txBody>
          <a:bodyPr/>
          <a:lstStyle/>
          <a:p>
            <a:r>
              <a:rPr lang="en-GB" dirty="0"/>
              <a:t>Physical features</a:t>
            </a:r>
          </a:p>
        </p:txBody>
      </p:sp>
      <p:pic>
        <p:nvPicPr>
          <p:cNvPr id="5" name="Picture 5" descr="A field of tall grass&#10;&#10;Description automatically generated">
            <a:extLst>
              <a:ext uri="{FF2B5EF4-FFF2-40B4-BE49-F238E27FC236}">
                <a16:creationId xmlns:a16="http://schemas.microsoft.com/office/drawing/2014/main" id="{9F838C1C-CDB5-4B29-ACBC-54FFD0BE5571}"/>
              </a:ext>
            </a:extLst>
          </p:cNvPr>
          <p:cNvPicPr>
            <a:picLocks noGrp="1" noChangeAspect="1"/>
          </p:cNvPicPr>
          <p:nvPr>
            <p:ph idx="1"/>
          </p:nvPr>
        </p:nvPicPr>
        <p:blipFill>
          <a:blip r:embed="rId2"/>
          <a:stretch>
            <a:fillRect/>
          </a:stretch>
        </p:blipFill>
        <p:spPr>
          <a:xfrm>
            <a:off x="6054759" y="1989197"/>
            <a:ext cx="4218676" cy="2755061"/>
          </a:xfrm>
        </p:spPr>
      </p:pic>
      <p:sp>
        <p:nvSpPr>
          <p:cNvPr id="4" name="Text Placeholder 3">
            <a:extLst>
              <a:ext uri="{FF2B5EF4-FFF2-40B4-BE49-F238E27FC236}">
                <a16:creationId xmlns:a16="http://schemas.microsoft.com/office/drawing/2014/main" id="{36187EFF-8EC1-4ACE-866E-A7232632A0D1}"/>
              </a:ext>
            </a:extLst>
          </p:cNvPr>
          <p:cNvSpPr>
            <a:spLocks noGrp="1"/>
          </p:cNvSpPr>
          <p:nvPr>
            <p:ph type="body" sz="half" idx="2"/>
          </p:nvPr>
        </p:nvSpPr>
        <p:spPr/>
        <p:txBody>
          <a:bodyPr vert="horz" lIns="0" tIns="0" rIns="0" bIns="0" rtlCol="0" anchor="t">
            <a:normAutofit/>
          </a:bodyPr>
          <a:lstStyle/>
          <a:p>
            <a:r>
              <a:rPr lang="en-GB" dirty="0">
                <a:ea typeface="+mn-lt"/>
                <a:cs typeface="+mn-lt"/>
              </a:rPr>
              <a:t>Temperate grasslands have hot summers and cold winters. The amount of rainfall influences the height of grassland plant life, with taller grasses in wetter places. As in the savanna, seasonal dryness and occasional fires are very important to plant and animal life.</a:t>
            </a:r>
            <a:endParaRPr lang="en-US" dirty="0"/>
          </a:p>
        </p:txBody>
      </p:sp>
    </p:spTree>
    <p:extLst>
      <p:ext uri="{BB962C8B-B14F-4D97-AF65-F5344CB8AC3E}">
        <p14:creationId xmlns:p14="http://schemas.microsoft.com/office/powerpoint/2010/main" val="1635500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54E647-9655-4BB7-AF81-DC0C4C219B1A}"/>
              </a:ext>
            </a:extLst>
          </p:cNvPr>
          <p:cNvSpPr>
            <a:spLocks noGrp="1"/>
          </p:cNvSpPr>
          <p:nvPr>
            <p:ph type="title"/>
          </p:nvPr>
        </p:nvSpPr>
        <p:spPr>
          <a:xfrm>
            <a:off x="1380236" y="286601"/>
            <a:ext cx="5929422" cy="1852976"/>
          </a:xfrm>
        </p:spPr>
        <p:txBody>
          <a:bodyPr vert="horz" lIns="0" tIns="0" rIns="0" bIns="0" rtlCol="0" anchor="b">
            <a:normAutofit/>
          </a:bodyPr>
          <a:lstStyle/>
          <a:p>
            <a:r>
              <a:rPr lang="en-US" sz="4000"/>
              <a:t>Plant life on a grassland</a:t>
            </a:r>
          </a:p>
        </p:txBody>
      </p:sp>
      <p:sp>
        <p:nvSpPr>
          <p:cNvPr id="4" name="Text Placeholder 3">
            <a:extLst>
              <a:ext uri="{FF2B5EF4-FFF2-40B4-BE49-F238E27FC236}">
                <a16:creationId xmlns:a16="http://schemas.microsoft.com/office/drawing/2014/main" id="{38FE5D6E-1EF9-4F63-B999-08CFA05E04E5}"/>
              </a:ext>
            </a:extLst>
          </p:cNvPr>
          <p:cNvSpPr>
            <a:spLocks noGrp="1"/>
          </p:cNvSpPr>
          <p:nvPr>
            <p:ph type="body" sz="half" idx="2"/>
          </p:nvPr>
        </p:nvSpPr>
        <p:spPr>
          <a:xfrm>
            <a:off x="1380237" y="2621381"/>
            <a:ext cx="5929422" cy="3322219"/>
          </a:xfrm>
        </p:spPr>
        <p:txBody>
          <a:bodyPr vert="horz" lIns="0" tIns="0" rIns="0" bIns="0" rtlCol="0">
            <a:normAutofit/>
          </a:bodyPr>
          <a:lstStyle/>
          <a:p>
            <a:pPr indent="-228600">
              <a:lnSpc>
                <a:spcPct val="110000"/>
              </a:lnSpc>
              <a:buFont typeface="Arial" panose="020B0604020202020204" pitchFamily="34" charset="0"/>
              <a:buChar char="•"/>
            </a:pPr>
            <a:r>
              <a:rPr lang="en-US" sz="1800"/>
              <a:t>Different kinds of grass grow in different areas of the grasslands. There are thousands of different kinds of grasses that grow in this biome. They grow usually depending on the amount of rain that area gets. In wetter grasslands, there are tall grasses that can grow up to six feet high. In dryer areas the grasses grow shorter, maybe only a foot or two tall. Types of grasses that grow here include buffalo grass, blue grama grass, needle grass, big bluestem, and switchgrass (I have never heard of them!)</a:t>
            </a:r>
            <a:br>
              <a:rPr lang="en-US" sz="1800"/>
            </a:br>
            <a:br>
              <a:rPr lang="en-US" sz="1800"/>
            </a:br>
            <a:endParaRPr lang="en-US" sz="1800"/>
          </a:p>
        </p:txBody>
      </p:sp>
      <p:sp>
        <p:nvSpPr>
          <p:cNvPr id="16" name="Rectangle 15">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chemeClr val="accent5"/>
              </a:gs>
              <a:gs pos="100000">
                <a:schemeClr val="accent2">
                  <a:lumMod val="60000"/>
                  <a:lumOff val="40000"/>
                  <a:alpha val="59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chemeClr val="accent6">
                  <a:lumMod val="75000"/>
                  <a:alpha val="61000"/>
                </a:schemeClr>
              </a:gs>
              <a:gs pos="99000">
                <a:schemeClr val="accent6">
                  <a:alpha val="87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view of a grassy hill&#10;&#10;Description automatically generated">
            <a:extLst>
              <a:ext uri="{FF2B5EF4-FFF2-40B4-BE49-F238E27FC236}">
                <a16:creationId xmlns:a16="http://schemas.microsoft.com/office/drawing/2014/main" id="{900C2050-C81E-4F44-B7D1-D447FC01237E}"/>
              </a:ext>
            </a:extLst>
          </p:cNvPr>
          <p:cNvPicPr>
            <a:picLocks noGrp="1" noChangeAspect="1"/>
          </p:cNvPicPr>
          <p:nvPr>
            <p:ph idx="1"/>
          </p:nvPr>
        </p:nvPicPr>
        <p:blipFill rotWithShape="1">
          <a:blip r:embed="rId2"/>
          <a:srcRect l="14285" r="31126" b="1"/>
          <a:stretch/>
        </p:blipFill>
        <p:spPr>
          <a:xfrm>
            <a:off x="8115300" y="-12515"/>
            <a:ext cx="4076700" cy="6418631"/>
          </a:xfrm>
          <a:prstGeom prst="rect">
            <a:avLst/>
          </a:prstGeom>
        </p:spPr>
      </p:pic>
    </p:spTree>
    <p:extLst>
      <p:ext uri="{BB962C8B-B14F-4D97-AF65-F5344CB8AC3E}">
        <p14:creationId xmlns:p14="http://schemas.microsoft.com/office/powerpoint/2010/main" val="189654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EC0DA-6CD4-4F6D-A470-6E7D7243107A}"/>
              </a:ext>
            </a:extLst>
          </p:cNvPr>
          <p:cNvSpPr>
            <a:spLocks noGrp="1"/>
          </p:cNvSpPr>
          <p:nvPr>
            <p:ph type="title"/>
          </p:nvPr>
        </p:nvSpPr>
        <p:spPr/>
        <p:txBody>
          <a:bodyPr/>
          <a:lstStyle/>
          <a:p>
            <a:r>
              <a:rPr lang="en-GB" dirty="0"/>
              <a:t>Animals on a grassland</a:t>
            </a:r>
          </a:p>
        </p:txBody>
      </p:sp>
      <p:pic>
        <p:nvPicPr>
          <p:cNvPr id="5" name="Picture 5" descr="A rodent looking at the camera&#10;&#10;Description automatically generated">
            <a:extLst>
              <a:ext uri="{FF2B5EF4-FFF2-40B4-BE49-F238E27FC236}">
                <a16:creationId xmlns:a16="http://schemas.microsoft.com/office/drawing/2014/main" id="{C3EF226E-6DD1-42A8-8353-5BED01A16399}"/>
              </a:ext>
            </a:extLst>
          </p:cNvPr>
          <p:cNvPicPr>
            <a:picLocks noGrp="1" noChangeAspect="1"/>
          </p:cNvPicPr>
          <p:nvPr>
            <p:ph idx="1"/>
          </p:nvPr>
        </p:nvPicPr>
        <p:blipFill>
          <a:blip r:embed="rId2"/>
          <a:stretch>
            <a:fillRect/>
          </a:stretch>
        </p:blipFill>
        <p:spPr>
          <a:xfrm>
            <a:off x="6667427" y="987425"/>
            <a:ext cx="1915037" cy="2558871"/>
          </a:xfrm>
        </p:spPr>
      </p:pic>
      <p:sp>
        <p:nvSpPr>
          <p:cNvPr id="4" name="Text Placeholder 3">
            <a:extLst>
              <a:ext uri="{FF2B5EF4-FFF2-40B4-BE49-F238E27FC236}">
                <a16:creationId xmlns:a16="http://schemas.microsoft.com/office/drawing/2014/main" id="{7614534F-48F2-40FB-9E6A-09C6B78BB436}"/>
              </a:ext>
            </a:extLst>
          </p:cNvPr>
          <p:cNvSpPr>
            <a:spLocks noGrp="1"/>
          </p:cNvSpPr>
          <p:nvPr>
            <p:ph type="body" sz="half" idx="2"/>
          </p:nvPr>
        </p:nvSpPr>
        <p:spPr/>
        <p:txBody>
          <a:bodyPr vert="horz" lIns="0" tIns="0" rIns="0" bIns="0" rtlCol="0" anchor="t">
            <a:normAutofit/>
          </a:bodyPr>
          <a:lstStyle/>
          <a:p>
            <a:r>
              <a:rPr lang="en-GB" dirty="0">
                <a:ea typeface="+mn-lt"/>
                <a:cs typeface="+mn-lt"/>
              </a:rPr>
              <a:t>A variety of animals live in the grasslands. These include prairie dogs, wolves, turkeys, eagles, weasels, bobcats, foxes, and geese. A lot of smaller animals hide in the grasses such as snakes, mice, and rabbits.</a:t>
            </a:r>
            <a:br>
              <a:rPr lang="en-GB" dirty="0">
                <a:ea typeface="+mn-lt"/>
                <a:cs typeface="+mn-lt"/>
              </a:rPr>
            </a:br>
            <a:br>
              <a:rPr lang="en-GB" dirty="0">
                <a:ea typeface="+mn-lt"/>
                <a:cs typeface="+mn-lt"/>
              </a:rPr>
            </a:br>
            <a:endParaRPr lang="en-GB" dirty="0"/>
          </a:p>
        </p:txBody>
      </p:sp>
      <p:sp>
        <p:nvSpPr>
          <p:cNvPr id="6" name="TextBox 5">
            <a:extLst>
              <a:ext uri="{FF2B5EF4-FFF2-40B4-BE49-F238E27FC236}">
                <a16:creationId xmlns:a16="http://schemas.microsoft.com/office/drawing/2014/main" id="{6F8499F8-B20B-41DE-BA2F-A6B730180156}"/>
              </a:ext>
            </a:extLst>
          </p:cNvPr>
          <p:cNvSpPr txBox="1"/>
          <p:nvPr/>
        </p:nvSpPr>
        <p:spPr>
          <a:xfrm>
            <a:off x="9181381" y="324353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This is a bobcat</a:t>
            </a:r>
          </a:p>
        </p:txBody>
      </p:sp>
      <p:sp>
        <p:nvSpPr>
          <p:cNvPr id="7" name="TextBox 6">
            <a:extLst>
              <a:ext uri="{FF2B5EF4-FFF2-40B4-BE49-F238E27FC236}">
                <a16:creationId xmlns:a16="http://schemas.microsoft.com/office/drawing/2014/main" id="{95519E25-F799-4C07-A48E-8EC809B87FA0}"/>
              </a:ext>
            </a:extLst>
          </p:cNvPr>
          <p:cNvSpPr txBox="1"/>
          <p:nvPr/>
        </p:nvSpPr>
        <p:spPr>
          <a:xfrm>
            <a:off x="6348143" y="606059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This is a weasel</a:t>
            </a:r>
          </a:p>
        </p:txBody>
      </p:sp>
      <p:sp>
        <p:nvSpPr>
          <p:cNvPr id="8" name="TextBox 7">
            <a:extLst>
              <a:ext uri="{FF2B5EF4-FFF2-40B4-BE49-F238E27FC236}">
                <a16:creationId xmlns:a16="http://schemas.microsoft.com/office/drawing/2014/main" id="{D8B15470-C549-4DFC-B51D-A65FBF48062A}"/>
              </a:ext>
            </a:extLst>
          </p:cNvPr>
          <p:cNvSpPr txBox="1"/>
          <p:nvPr/>
        </p:nvSpPr>
        <p:spPr>
          <a:xfrm>
            <a:off x="6390376" y="370181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This is a prairie dog</a:t>
            </a:r>
          </a:p>
        </p:txBody>
      </p:sp>
      <p:pic>
        <p:nvPicPr>
          <p:cNvPr id="9" name="Picture 9" descr="A cat sitting on top of a grass covered field&#10;&#10;Description automatically generated">
            <a:extLst>
              <a:ext uri="{FF2B5EF4-FFF2-40B4-BE49-F238E27FC236}">
                <a16:creationId xmlns:a16="http://schemas.microsoft.com/office/drawing/2014/main" id="{AB02D224-0AD7-43AE-8E83-C657CBC294C8}"/>
              </a:ext>
            </a:extLst>
          </p:cNvPr>
          <p:cNvPicPr>
            <a:picLocks noChangeAspect="1"/>
          </p:cNvPicPr>
          <p:nvPr/>
        </p:nvPicPr>
        <p:blipFill>
          <a:blip r:embed="rId3"/>
          <a:stretch>
            <a:fillRect/>
          </a:stretch>
        </p:blipFill>
        <p:spPr>
          <a:xfrm>
            <a:off x="9267645" y="1023716"/>
            <a:ext cx="2743200" cy="2078869"/>
          </a:xfrm>
          <a:prstGeom prst="rect">
            <a:avLst/>
          </a:prstGeom>
        </p:spPr>
      </p:pic>
      <p:pic>
        <p:nvPicPr>
          <p:cNvPr id="10" name="Picture 10" descr="A small brown animal standing on grass&#10;&#10;Description automatically generated">
            <a:extLst>
              <a:ext uri="{FF2B5EF4-FFF2-40B4-BE49-F238E27FC236}">
                <a16:creationId xmlns:a16="http://schemas.microsoft.com/office/drawing/2014/main" id="{E35BB733-3228-4078-A6A6-D4F3E0754F7D}"/>
              </a:ext>
            </a:extLst>
          </p:cNvPr>
          <p:cNvPicPr>
            <a:picLocks noChangeAspect="1"/>
          </p:cNvPicPr>
          <p:nvPr/>
        </p:nvPicPr>
        <p:blipFill>
          <a:blip r:embed="rId4"/>
          <a:stretch>
            <a:fillRect/>
          </a:stretch>
        </p:blipFill>
        <p:spPr>
          <a:xfrm>
            <a:off x="6463162" y="4139331"/>
            <a:ext cx="2083639" cy="1857375"/>
          </a:xfrm>
          <a:prstGeom prst="rect">
            <a:avLst/>
          </a:prstGeom>
        </p:spPr>
      </p:pic>
      <p:sp>
        <p:nvSpPr>
          <p:cNvPr id="11" name="Heart 10">
            <a:extLst>
              <a:ext uri="{FF2B5EF4-FFF2-40B4-BE49-F238E27FC236}">
                <a16:creationId xmlns:a16="http://schemas.microsoft.com/office/drawing/2014/main" id="{5055744E-6B49-4C93-B86C-E6CD7A1A6E78}"/>
              </a:ext>
            </a:extLst>
          </p:cNvPr>
          <p:cNvSpPr/>
          <p:nvPr/>
        </p:nvSpPr>
        <p:spPr>
          <a:xfrm>
            <a:off x="9791161" y="4291822"/>
            <a:ext cx="1279583" cy="1193319"/>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These are so cute</a:t>
            </a:r>
          </a:p>
        </p:txBody>
      </p:sp>
    </p:spTree>
    <p:extLst>
      <p:ext uri="{BB962C8B-B14F-4D97-AF65-F5344CB8AC3E}">
        <p14:creationId xmlns:p14="http://schemas.microsoft.com/office/powerpoint/2010/main" val="1750144652"/>
      </p:ext>
    </p:extLst>
  </p:cSld>
  <p:clrMapOvr>
    <a:masterClrMapping/>
  </p:clrMapOvr>
</p:sld>
</file>

<file path=ppt/theme/theme1.xml><?xml version="1.0" encoding="utf-8"?>
<a:theme xmlns:a="http://schemas.openxmlformats.org/drawingml/2006/main" name="GradientRiseVTI">
  <a:themeElements>
    <a:clrScheme name="AnalogousFromRegularSeedRightStep">
      <a:dk1>
        <a:srgbClr val="000000"/>
      </a:dk1>
      <a:lt1>
        <a:srgbClr val="FFFFFF"/>
      </a:lt1>
      <a:dk2>
        <a:srgbClr val="242541"/>
      </a:dk2>
      <a:lt2>
        <a:srgbClr val="E2E8E5"/>
      </a:lt2>
      <a:accent1>
        <a:srgbClr val="C34D7F"/>
      </a:accent1>
      <a:accent2>
        <a:srgbClr val="B13B3B"/>
      </a:accent2>
      <a:accent3>
        <a:srgbClr val="C37D4D"/>
      </a:accent3>
      <a:accent4>
        <a:srgbClr val="B19D3B"/>
      </a:accent4>
      <a:accent5>
        <a:srgbClr val="93AD44"/>
      </a:accent5>
      <a:accent6>
        <a:srgbClr val="63B13B"/>
      </a:accent6>
      <a:hlink>
        <a:srgbClr val="31956B"/>
      </a:hlink>
      <a:folHlink>
        <a:srgbClr val="7F7F7F"/>
      </a:folHlink>
    </a:clrScheme>
    <a:fontScheme name="Avenir">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6da5be38-6c6a-4600-a2be-cdd67fd4ef2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B7306C99BF1C44F86B1C6804D288EE3" ma:contentTypeVersion="13" ma:contentTypeDescription="Create a new document." ma:contentTypeScope="" ma:versionID="e4ee593222052acf762ec56661030ecc">
  <xsd:schema xmlns:xsd="http://www.w3.org/2001/XMLSchema" xmlns:xs="http://www.w3.org/2001/XMLSchema" xmlns:p="http://schemas.microsoft.com/office/2006/metadata/properties" xmlns:ns2="6da5be38-6c6a-4600-a2be-cdd67fd4ef25" xmlns:ns3="b9a6a1d5-b5e4-4b4f-8584-940dee4f8ef2" targetNamespace="http://schemas.microsoft.com/office/2006/metadata/properties" ma:root="true" ma:fieldsID="7c8011f976af4e5808cf9e8a567284fd" ns2:_="" ns3:_="">
    <xsd:import namespace="6da5be38-6c6a-4600-a2be-cdd67fd4ef25"/>
    <xsd:import namespace="b9a6a1d5-b5e4-4b4f-8584-940dee4f8ef2"/>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a5be38-6c6a-4600-a2be-cdd67fd4ef25"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9a6a1d5-b5e4-4b4f-8584-940dee4f8ef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843AF1-7588-4D01-9D84-CB3CBFFB8063}">
  <ds:schemaRefs>
    <ds:schemaRef ds:uri="http://schemas.microsoft.com/office/2006/metadata/properties"/>
    <ds:schemaRef ds:uri="http://schemas.microsoft.com/office/infopath/2007/PartnerControls"/>
    <ds:schemaRef ds:uri="6da5be38-6c6a-4600-a2be-cdd67fd4ef25"/>
  </ds:schemaRefs>
</ds:datastoreItem>
</file>

<file path=customXml/itemProps2.xml><?xml version="1.0" encoding="utf-8"?>
<ds:datastoreItem xmlns:ds="http://schemas.openxmlformats.org/officeDocument/2006/customXml" ds:itemID="{EA8FE0C2-96AC-4DC5-A489-01B164F7AB53}">
  <ds:schemaRefs>
    <ds:schemaRef ds:uri="http://schemas.microsoft.com/sharepoint/v3/contenttype/forms"/>
  </ds:schemaRefs>
</ds:datastoreItem>
</file>

<file path=customXml/itemProps3.xml><?xml version="1.0" encoding="utf-8"?>
<ds:datastoreItem xmlns:ds="http://schemas.openxmlformats.org/officeDocument/2006/customXml" ds:itemID="{6EDCE95B-3B8E-4461-B6D3-2597FE0136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a5be38-6c6a-4600-a2be-cdd67fd4ef25"/>
    <ds:schemaRef ds:uri="b9a6a1d5-b5e4-4b4f-8584-940dee4f8e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GradientRiseVTI</vt:lpstr>
      <vt:lpstr>Grassland fact file </vt:lpstr>
      <vt:lpstr>So where are grasslands?</vt:lpstr>
      <vt:lpstr>What are the temperatures of a grassland?</vt:lpstr>
      <vt:lpstr>Physical features</vt:lpstr>
      <vt:lpstr>Plant life on a grassland</vt:lpstr>
      <vt:lpstr>Animals on a grassland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dc:title>
  <dc:creator/>
  <cp:lastModifiedBy/>
  <cp:revision>100</cp:revision>
  <dcterms:created xsi:type="dcterms:W3CDTF">2019-10-17T21:24:50Z</dcterms:created>
  <dcterms:modified xsi:type="dcterms:W3CDTF">2021-01-20T15:10:43Z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0x0101002B7306C99BF1C44F86B1C6804D288EE3</vt:lpwstr>
  </property>
</Properties>
</file>