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4"/>
  </p:sldMasterIdLst>
  <p:notesMasterIdLst>
    <p:notesMasterId r:id="rId18"/>
  </p:notesMasterIdLst>
  <p:handoutMasterIdLst>
    <p:handoutMasterId r:id="rId19"/>
  </p:handoutMasterIdLst>
  <p:sldIdLst>
    <p:sldId id="256" r:id="rId5"/>
    <p:sldId id="277" r:id="rId6"/>
    <p:sldId id="374" r:id="rId7"/>
    <p:sldId id="375" r:id="rId8"/>
    <p:sldId id="376" r:id="rId9"/>
    <p:sldId id="377" r:id="rId10"/>
    <p:sldId id="378" r:id="rId11"/>
    <p:sldId id="380" r:id="rId12"/>
    <p:sldId id="381" r:id="rId13"/>
    <p:sldId id="382" r:id="rId14"/>
    <p:sldId id="384" r:id="rId15"/>
    <p:sldId id="385" r:id="rId16"/>
    <p:sldId id="383" r:id="rId17"/>
  </p:sldIdLst>
  <p:sldSz cx="9144000" cy="6858000" type="screen4x3"/>
  <p:notesSz cx="6888163" cy="10018713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CC"/>
    <a:srgbClr val="E3DBD3"/>
    <a:srgbClr val="E6E3D0"/>
    <a:srgbClr val="E1DEC5"/>
    <a:srgbClr val="FF9900"/>
    <a:srgbClr val="99FF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D443A5-7D41-B430-48E0-A5BA96EC2EAF}" v="5" dt="2025-09-08T12:03:20.124"/>
    <p1510:client id="{745FF0E5-B6A1-4473-AEF0-A648194C07B7}" v="512" dt="2025-09-08T10:59:00.4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3292" y="0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17777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3292" y="9517777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entury Gothic" pitchFamily="34" charset="0"/>
              </a:defRPr>
            </a:lvl1pPr>
          </a:lstStyle>
          <a:p>
            <a:fld id="{6FA24F40-738A-481B-94F0-74ECFACDD97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69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1698" y="0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6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9800" y="750888"/>
            <a:ext cx="5008563" cy="37576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6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817" y="4758889"/>
            <a:ext cx="5510530" cy="4508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6038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6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1698" y="9516038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Times New Roman" pitchFamily="18" charset="0"/>
              </a:defRPr>
            </a:lvl1pPr>
          </a:lstStyle>
          <a:p>
            <a:fld id="{84012E21-BA42-4208-8AAE-1FF217FB8F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959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DD817-32A6-4E82-8AFE-FD3CD41EF6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588414"/>
      </p:ext>
    </p:extLst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54515-82EF-404D-B337-5D2F00C5C9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513833"/>
      </p:ext>
    </p:extLst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D057-9E9F-4B8A-A3BF-8D0775A5CB7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30081"/>
      </p:ext>
    </p:extLst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1151-D032-4303-B336-964F329828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413692"/>
      </p:ext>
    </p:extLst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FB5FF-33ED-4130-BA73-B9332C79F8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865848"/>
      </p:ext>
    </p:extLst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1442C-AD09-4131-B37F-8CCEF8C7E2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509892"/>
      </p:ext>
    </p:extLst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F6EC4-0B81-4326-90AE-C22073A119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50531"/>
      </p:ext>
    </p:extLst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D0445-01D2-487F-A882-ABCBC8B296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63895"/>
      </p:ext>
    </p:extLst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DFF27-5418-4C57-9C75-2E54620B9D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789955"/>
      </p:ext>
    </p:extLst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182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6579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14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402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584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C1BFD-9E73-4B59-9912-DA664EF3CC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03607"/>
      </p:ext>
    </p:extLst>
  </p:cSld>
  <p:clrMapOvr>
    <a:masterClrMapping/>
  </p:clrMapOvr>
  <p:transition spd="slow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587D-16EB-4422-B937-CA9F29E9E0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200447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68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</p:sldLayoutIdLst>
  <p:transition spd="slow">
    <p:random/>
  </p:transition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189522"/>
            <a:ext cx="8534400" cy="1143000"/>
          </a:xfrm>
        </p:spPr>
        <p:txBody>
          <a:bodyPr/>
          <a:lstStyle/>
          <a:p>
            <a:r>
              <a:rPr lang="en-GB" sz="66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Upton Junior School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18187" y="4896828"/>
            <a:ext cx="6400800" cy="1771650"/>
          </a:xfrm>
        </p:spPr>
        <p:txBody>
          <a:bodyPr>
            <a:normAutofit fontScale="85000" lnSpcReduction="20000"/>
          </a:bodyPr>
          <a:lstStyle/>
          <a:p>
            <a:r>
              <a:rPr lang="en-GB" sz="8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Welcome to Year 6</a:t>
            </a:r>
            <a:endParaRPr lang="en-GB" b="1"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600200"/>
            <a:ext cx="2740025" cy="253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1"/>
            <a:ext cx="6006674" cy="1051560"/>
          </a:xfrm>
        </p:spPr>
        <p:txBody>
          <a:bodyPr>
            <a:normAutofit/>
          </a:bodyPr>
          <a:lstStyle/>
          <a:p>
            <a:r>
              <a:rPr lang="en-US" sz="5400" b="1">
                <a:latin typeface="Comic Sans MS" panose="030F0702030302020204" pitchFamily="66" charset="0"/>
              </a:rPr>
              <a:t>M</a:t>
            </a:r>
            <a:r>
              <a:rPr lang="en-GB" sz="5400" b="1" err="1">
                <a:latin typeface="Comic Sans MS" panose="030F0702030302020204" pitchFamily="66" charset="0"/>
              </a:rPr>
              <a:t>eet</a:t>
            </a:r>
            <a:r>
              <a:rPr lang="en-GB" sz="5400" b="1">
                <a:latin typeface="Comic Sans MS" panose="030F0702030302020204" pitchFamily="66" charset="0"/>
              </a:rPr>
              <a:t> the Team</a:t>
            </a: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638" y="1280161"/>
            <a:ext cx="6347714" cy="388077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000">
                <a:latin typeface="Comic Sans MS"/>
              </a:rPr>
              <a:t>6B- Miss Watmough and </a:t>
            </a:r>
            <a:r>
              <a:rPr lang="en-US" sz="2000" err="1">
                <a:latin typeface="Comic Sans MS"/>
              </a:rPr>
              <a:t>Mrs</a:t>
            </a:r>
            <a:r>
              <a:rPr lang="en-US" sz="2000">
                <a:latin typeface="Comic Sans MS"/>
              </a:rPr>
              <a:t> Pellet </a:t>
            </a: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/>
              </a:rPr>
              <a:t>6G- </a:t>
            </a:r>
            <a:r>
              <a:rPr lang="en-US" sz="2000" err="1">
                <a:latin typeface="Comic Sans MS"/>
              </a:rPr>
              <a:t>Mrs</a:t>
            </a:r>
            <a:r>
              <a:rPr lang="en-US" sz="2000">
                <a:latin typeface="Comic Sans MS"/>
              </a:rPr>
              <a:t> Crowe-White</a:t>
            </a:r>
          </a:p>
          <a:p>
            <a:pPr marL="0" indent="0">
              <a:buNone/>
            </a:pPr>
            <a:r>
              <a:rPr lang="en-US" sz="2000">
                <a:latin typeface="Comic Sans MS"/>
              </a:rPr>
              <a:t>6R- Miss Bunce</a:t>
            </a:r>
          </a:p>
          <a:p>
            <a:pPr marL="0" indent="0">
              <a:buNone/>
            </a:pPr>
            <a:r>
              <a:rPr lang="en-US" sz="2000">
                <a:latin typeface="Comic Sans MS"/>
              </a:rPr>
              <a:t>6Y- </a:t>
            </a:r>
            <a:r>
              <a:rPr lang="en-US" sz="2000" err="1">
                <a:latin typeface="Comic Sans MS"/>
              </a:rPr>
              <a:t>Mrs</a:t>
            </a:r>
            <a:r>
              <a:rPr lang="en-US" sz="2000">
                <a:latin typeface="Comic Sans MS"/>
              </a:rPr>
              <a:t> Watling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/>
              </a:rPr>
              <a:t>Learning Group Teacher: </a:t>
            </a:r>
            <a:r>
              <a:rPr lang="en-US" sz="2000" err="1">
                <a:latin typeface="Comic Sans MS"/>
              </a:rPr>
              <a:t>Mr</a:t>
            </a:r>
            <a:r>
              <a:rPr lang="en-US" sz="2000">
                <a:latin typeface="Comic Sans MS"/>
              </a:rPr>
              <a:t> Rowe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/>
              </a:rPr>
              <a:t>Teaching Assistants:</a:t>
            </a:r>
          </a:p>
          <a:p>
            <a:pPr marL="0" indent="0">
              <a:buNone/>
            </a:pPr>
            <a:r>
              <a:rPr lang="en-US" sz="2000" err="1">
                <a:latin typeface="Comic Sans MS"/>
              </a:rPr>
              <a:t>Mrs</a:t>
            </a:r>
            <a:r>
              <a:rPr lang="en-US" sz="2000">
                <a:latin typeface="Comic Sans MS"/>
              </a:rPr>
              <a:t> </a:t>
            </a:r>
            <a:r>
              <a:rPr lang="en-US" sz="2000" err="1">
                <a:latin typeface="Comic Sans MS"/>
              </a:rPr>
              <a:t>Moynan</a:t>
            </a:r>
            <a:endParaRPr lang="en-US" sz="2000">
              <a:latin typeface="Comic Sans MS"/>
            </a:endParaRPr>
          </a:p>
          <a:p>
            <a:pPr marL="0" indent="0">
              <a:buNone/>
            </a:pPr>
            <a:r>
              <a:rPr lang="en-US" sz="2000" err="1">
                <a:latin typeface="Comic Sans MS"/>
              </a:rPr>
              <a:t>Mr</a:t>
            </a:r>
            <a:r>
              <a:rPr lang="en-US" sz="2000">
                <a:latin typeface="Comic Sans MS"/>
              </a:rPr>
              <a:t> Richards</a:t>
            </a:r>
          </a:p>
          <a:p>
            <a:pPr marL="0" indent="0">
              <a:buNone/>
            </a:pPr>
            <a:r>
              <a:rPr lang="en-US" sz="2000" err="1">
                <a:latin typeface="Comic Sans MS"/>
              </a:rPr>
              <a:t>Mrs</a:t>
            </a:r>
            <a:r>
              <a:rPr lang="en-US" sz="2000">
                <a:latin typeface="Comic Sans MS"/>
              </a:rPr>
              <a:t> Roberts</a:t>
            </a:r>
          </a:p>
          <a:p>
            <a:pPr marL="0" indent="0">
              <a:buNone/>
            </a:pPr>
            <a:r>
              <a:rPr lang="en-US" sz="2000" err="1">
                <a:latin typeface="Comic Sans MS"/>
              </a:rPr>
              <a:t>Mrs</a:t>
            </a:r>
            <a:r>
              <a:rPr lang="en-US" sz="2000">
                <a:latin typeface="Comic Sans MS"/>
              </a:rPr>
              <a:t> Baker</a:t>
            </a:r>
            <a:endParaRPr lang="en-GB" sz="2000">
              <a:latin typeface="Comic Sans M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1"/>
            <a:ext cx="6006674" cy="1051560"/>
          </a:xfrm>
        </p:spPr>
        <p:txBody>
          <a:bodyPr>
            <a:normAutofit/>
          </a:bodyPr>
          <a:lstStyle/>
          <a:p>
            <a:r>
              <a:rPr lang="en-US" sz="5400" b="1">
                <a:latin typeface="Comic Sans MS" panose="030F0702030302020204" pitchFamily="66" charset="0"/>
              </a:rPr>
              <a:t>English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380" y="1280161"/>
            <a:ext cx="6347714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Term 1: </a:t>
            </a:r>
            <a:r>
              <a:rPr lang="en-US" sz="2500" err="1">
                <a:latin typeface="Comic Sans MS" panose="030F0702030302020204" pitchFamily="66" charset="0"/>
              </a:rPr>
              <a:t>Floodland</a:t>
            </a:r>
            <a:endParaRPr lang="en-US" sz="25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Term 2: The Viking Boy </a:t>
            </a:r>
          </a:p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Term 3: Skellig</a:t>
            </a:r>
          </a:p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Term 4: Letters from the Lighthouse</a:t>
            </a:r>
          </a:p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Term 5: Kensuke’s Kingdom</a:t>
            </a:r>
          </a:p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Term 6: Wonder</a:t>
            </a:r>
            <a:endParaRPr lang="en-GB" sz="2500">
              <a:latin typeface="Comic Sans MS" panose="030F0702030302020204" pitchFamily="66" charset="0"/>
            </a:endParaRPr>
          </a:p>
        </p:txBody>
      </p:sp>
      <p:pic>
        <p:nvPicPr>
          <p:cNvPr id="2" name="Picture 1" descr="A person standing on a rock in the water&#10;&#10;Description automatically generated">
            <a:extLst>
              <a:ext uri="{FF2B5EF4-FFF2-40B4-BE49-F238E27FC236}">
                <a16:creationId xmlns:a16="http://schemas.microsoft.com/office/drawing/2014/main" id="{3F0FA7A1-BEAB-B797-DF36-ECA42B9940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7674" y="226732"/>
            <a:ext cx="1376249" cy="2095045"/>
          </a:xfrm>
          <a:prstGeom prst="rect">
            <a:avLst/>
          </a:prstGeom>
        </p:spPr>
      </p:pic>
      <p:pic>
        <p:nvPicPr>
          <p:cNvPr id="4" name="Picture 3" descr="A cover of a video game&#10;&#10;Description automatically generated">
            <a:extLst>
              <a:ext uri="{FF2B5EF4-FFF2-40B4-BE49-F238E27FC236}">
                <a16:creationId xmlns:a16="http://schemas.microsoft.com/office/drawing/2014/main" id="{1A8AEDB9-4CD5-6E89-1DF9-28F9E30494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7086" y="892182"/>
            <a:ext cx="1363760" cy="2087616"/>
          </a:xfrm>
          <a:prstGeom prst="rect">
            <a:avLst/>
          </a:prstGeom>
        </p:spPr>
      </p:pic>
      <p:pic>
        <p:nvPicPr>
          <p:cNvPr id="7" name="Picture 6" descr="A book cover with wings&#10;&#10;Description automatically generated">
            <a:extLst>
              <a:ext uri="{FF2B5EF4-FFF2-40B4-BE49-F238E27FC236}">
                <a16:creationId xmlns:a16="http://schemas.microsoft.com/office/drawing/2014/main" id="{745510BD-146B-85FC-BEFB-59B87F4866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8328" y="3133885"/>
            <a:ext cx="1219975" cy="2066834"/>
          </a:xfrm>
          <a:prstGeom prst="rect">
            <a:avLst/>
          </a:prstGeom>
        </p:spPr>
      </p:pic>
      <p:pic>
        <p:nvPicPr>
          <p:cNvPr id="9" name="Picture 8" descr="A book cover with children running&#10;&#10;Description automatically generated">
            <a:extLst>
              <a:ext uri="{FF2B5EF4-FFF2-40B4-BE49-F238E27FC236}">
                <a16:creationId xmlns:a16="http://schemas.microsoft.com/office/drawing/2014/main" id="{0B2FAD4A-BBCB-0D41-5CFE-86AE1FB7F0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530" y="4585597"/>
            <a:ext cx="1351685" cy="1982706"/>
          </a:xfrm>
          <a:prstGeom prst="rect">
            <a:avLst/>
          </a:prstGeom>
        </p:spPr>
      </p:pic>
      <p:pic>
        <p:nvPicPr>
          <p:cNvPr id="10" name="Picture 9" descr="A book cover of a boat&#10;&#10;Description automatically generated">
            <a:extLst>
              <a:ext uri="{FF2B5EF4-FFF2-40B4-BE49-F238E27FC236}">
                <a16:creationId xmlns:a16="http://schemas.microsoft.com/office/drawing/2014/main" id="{B8013D75-CB11-AE62-2F3E-294A6019DD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2272" y="4587375"/>
            <a:ext cx="1224305" cy="1980928"/>
          </a:xfrm>
          <a:prstGeom prst="rect">
            <a:avLst/>
          </a:prstGeom>
        </p:spPr>
      </p:pic>
      <p:pic>
        <p:nvPicPr>
          <p:cNvPr id="11" name="Picture 10" descr="Wonder">
            <a:extLst>
              <a:ext uri="{FF2B5EF4-FFF2-40B4-BE49-F238E27FC236}">
                <a16:creationId xmlns:a16="http://schemas.microsoft.com/office/drawing/2014/main" id="{45E1F1E2-B77C-A68D-8BF1-2B94F8277A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11634" y="4167302"/>
            <a:ext cx="1366040" cy="2093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17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1"/>
            <a:ext cx="6006674" cy="1051560"/>
          </a:xfrm>
        </p:spPr>
        <p:txBody>
          <a:bodyPr>
            <a:normAutofit/>
          </a:bodyPr>
          <a:lstStyle/>
          <a:p>
            <a:r>
              <a:rPr lang="en-US" sz="5400" b="1" err="1">
                <a:latin typeface="Comic Sans MS" panose="030F0702030302020204" pitchFamily="66" charset="0"/>
              </a:rPr>
              <a:t>Maths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638" y="1280161"/>
            <a:ext cx="7896266" cy="476707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At Upton, we follow the Mastery approach using the ARK scheme of learning.</a:t>
            </a:r>
          </a:p>
          <a:p>
            <a:pPr marL="0" indent="0">
              <a:buNone/>
            </a:pPr>
            <a:endParaRPr lang="en-US" sz="25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There is an emphasis on oracy and articulating reasoning in a variety of ways. </a:t>
            </a:r>
          </a:p>
          <a:p>
            <a:pPr marL="0" indent="0">
              <a:buNone/>
            </a:pPr>
            <a:endParaRPr lang="en-US" sz="25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Homework:</a:t>
            </a:r>
          </a:p>
          <a:p>
            <a:pPr marL="0" indent="0">
              <a:buNone/>
            </a:pPr>
            <a:r>
              <a:rPr lang="en-US" sz="2500">
                <a:latin typeface="Comic Sans MS"/>
              </a:rPr>
              <a:t>Mathletics </a:t>
            </a:r>
          </a:p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TTRS</a:t>
            </a:r>
            <a:endParaRPr lang="en-GB" sz="25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02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0"/>
            <a:ext cx="6756376" cy="1185671"/>
          </a:xfrm>
        </p:spPr>
        <p:txBody>
          <a:bodyPr>
            <a:normAutofit fontScale="90000"/>
          </a:bodyPr>
          <a:lstStyle/>
          <a:p>
            <a:r>
              <a:rPr lang="en-US" sz="5400" b="1">
                <a:latin typeface="Comic Sans MS" panose="030F0702030302020204" pitchFamily="66" charset="0"/>
              </a:rPr>
              <a:t>Thematic Curriculum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638" y="1280161"/>
            <a:ext cx="7896266" cy="476707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500">
                <a:latin typeface="Comic Sans MS" panose="030F0702030302020204" pitchFamily="66" charset="0"/>
              </a:rPr>
              <a:t>At Upton, we teach science, history, geography, D&amp;T through an engaging Thematic Curriculum.</a:t>
            </a:r>
          </a:p>
          <a:p>
            <a:pPr marL="0" indent="0">
              <a:buNone/>
            </a:pPr>
            <a:endParaRPr lang="en-US" sz="250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sz="2500">
                <a:latin typeface="Comic Sans MS" panose="030F0702030302020204" pitchFamily="66" charset="0"/>
              </a:rPr>
              <a:t>Darwin’s Delights</a:t>
            </a:r>
          </a:p>
          <a:p>
            <a:pPr marL="0" indent="0" algn="ctr">
              <a:buNone/>
            </a:pPr>
            <a:r>
              <a:rPr lang="en-GB" sz="2500">
                <a:latin typeface="Comic Sans MS" panose="030F0702030302020204" pitchFamily="66" charset="0"/>
              </a:rPr>
              <a:t>My Home, My Country </a:t>
            </a:r>
          </a:p>
          <a:p>
            <a:pPr marL="0" indent="0" algn="ctr">
              <a:buNone/>
            </a:pPr>
            <a:r>
              <a:rPr lang="en-GB" sz="2500">
                <a:latin typeface="Comic Sans MS" panose="030F0702030302020204" pitchFamily="66" charset="0"/>
              </a:rPr>
              <a:t>How to Mind Your Heart</a:t>
            </a:r>
          </a:p>
          <a:p>
            <a:pPr marL="0" indent="0" algn="ctr">
              <a:buNone/>
            </a:pPr>
            <a:r>
              <a:rPr lang="en-GB" sz="2500">
                <a:latin typeface="Comic Sans MS" panose="030F0702030302020204" pitchFamily="66" charset="0"/>
              </a:rPr>
              <a:t>WW2 – Paths to Peace</a:t>
            </a:r>
          </a:p>
          <a:p>
            <a:pPr marL="0" indent="0" algn="ctr">
              <a:buNone/>
            </a:pPr>
            <a:r>
              <a:rPr lang="en-GB" sz="2500">
                <a:latin typeface="Comic Sans MS" panose="030F0702030302020204" pitchFamily="66" charset="0"/>
              </a:rPr>
              <a:t>Light it Up</a:t>
            </a:r>
          </a:p>
        </p:txBody>
      </p:sp>
    </p:spTree>
    <p:extLst>
      <p:ext uri="{BB962C8B-B14F-4D97-AF65-F5344CB8AC3E}">
        <p14:creationId xmlns:p14="http://schemas.microsoft.com/office/powerpoint/2010/main" val="49623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0"/>
            <a:ext cx="6756376" cy="1185671"/>
          </a:xfrm>
        </p:spPr>
        <p:txBody>
          <a:bodyPr>
            <a:normAutofit/>
          </a:bodyPr>
          <a:lstStyle/>
          <a:p>
            <a:r>
              <a:rPr lang="en-US" sz="5400" b="1">
                <a:latin typeface="Comic Sans MS" panose="030F0702030302020204" pitchFamily="66" charset="0"/>
              </a:rPr>
              <a:t>Homework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992" y="1072897"/>
            <a:ext cx="8058912" cy="49743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Reading</a:t>
            </a:r>
          </a:p>
          <a:p>
            <a:r>
              <a:rPr lang="en-US" sz="2000">
                <a:latin typeface="Comic Sans MS" panose="030F0702030302020204" pitchFamily="66" charset="0"/>
              </a:rPr>
              <a:t>3 x a week</a:t>
            </a:r>
          </a:p>
          <a:p>
            <a:r>
              <a:rPr lang="en-US" sz="2000">
                <a:latin typeface="Comic Sans MS" panose="030F0702030302020204" pitchFamily="66" charset="0"/>
              </a:rPr>
              <a:t>AR quizzes completed</a:t>
            </a:r>
          </a:p>
          <a:p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Spelling</a:t>
            </a:r>
          </a:p>
          <a:p>
            <a:r>
              <a:rPr lang="en-US" sz="2000">
                <a:latin typeface="Comic Sans MS" panose="030F0702030302020204" pitchFamily="66" charset="0"/>
              </a:rPr>
              <a:t>Look, Say, Cover, Write and Check</a:t>
            </a:r>
          </a:p>
          <a:p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err="1">
                <a:latin typeface="Comic Sans MS" panose="030F0702030302020204" pitchFamily="66" charset="0"/>
              </a:rPr>
              <a:t>Maths</a:t>
            </a:r>
            <a:endParaRPr lang="en-US" sz="2000">
              <a:latin typeface="Comic Sans MS" panose="030F0702030302020204" pitchFamily="66" charset="0"/>
            </a:endParaRPr>
          </a:p>
          <a:p>
            <a:r>
              <a:rPr lang="en-US" sz="2000">
                <a:latin typeface="Comic Sans MS" panose="030F0702030302020204" pitchFamily="66" charset="0"/>
              </a:rPr>
              <a:t>Mathletics (Friday-Friday)</a:t>
            </a:r>
          </a:p>
          <a:p>
            <a:r>
              <a:rPr lang="en-US" sz="2000">
                <a:latin typeface="Comic Sans MS" panose="030F0702030302020204" pitchFamily="66" charset="0"/>
              </a:rPr>
              <a:t>TTRS (3 x a week)</a:t>
            </a:r>
          </a:p>
          <a:p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Thematic Curriculum</a:t>
            </a:r>
          </a:p>
          <a:p>
            <a:r>
              <a:rPr lang="en-US" sz="2000">
                <a:latin typeface="Comic Sans MS" panose="030F0702030302020204" pitchFamily="66" charset="0"/>
              </a:rPr>
              <a:t>Homework grid</a:t>
            </a:r>
          </a:p>
          <a:p>
            <a:endParaRPr lang="en-US" sz="2000">
              <a:latin typeface="Comic Sans MS" panose="030F0702030302020204" pitchFamily="66" charset="0"/>
            </a:endParaRPr>
          </a:p>
          <a:p>
            <a:endParaRPr lang="en-GB" sz="20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93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0"/>
            <a:ext cx="6756376" cy="1185671"/>
          </a:xfrm>
        </p:spPr>
        <p:txBody>
          <a:bodyPr>
            <a:normAutofit/>
          </a:bodyPr>
          <a:lstStyle/>
          <a:p>
            <a:r>
              <a:rPr lang="en-US" sz="5400" b="1">
                <a:latin typeface="Comic Sans MS" panose="030F0702030302020204" pitchFamily="66" charset="0"/>
              </a:rPr>
              <a:t>Equipment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144" y="1999489"/>
            <a:ext cx="8058912" cy="4974336"/>
          </a:xfrm>
        </p:spPr>
        <p:txBody>
          <a:bodyPr>
            <a:noAutofit/>
          </a:bodyPr>
          <a:lstStyle/>
          <a:p>
            <a:r>
              <a:rPr lang="en-US" sz="3000">
                <a:latin typeface="Comic Sans MS" panose="030F0702030302020204" pitchFamily="66" charset="0"/>
              </a:rPr>
              <a:t>Water bottle</a:t>
            </a:r>
          </a:p>
          <a:p>
            <a:r>
              <a:rPr lang="en-US" sz="3000">
                <a:latin typeface="Comic Sans MS" panose="030F0702030302020204" pitchFamily="66" charset="0"/>
              </a:rPr>
              <a:t>Reading record</a:t>
            </a:r>
          </a:p>
          <a:p>
            <a:r>
              <a:rPr lang="en-US" sz="3000">
                <a:latin typeface="Comic Sans MS" panose="030F0702030302020204" pitchFamily="66" charset="0"/>
              </a:rPr>
              <a:t>Coat</a:t>
            </a:r>
          </a:p>
          <a:p>
            <a:r>
              <a:rPr lang="en-US" sz="3000">
                <a:latin typeface="Comic Sans MS" panose="030F0702030302020204" pitchFamily="66" charset="0"/>
              </a:rPr>
              <a:t>Pencil cases are not required</a:t>
            </a:r>
            <a:endParaRPr lang="en-GB" sz="30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2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0"/>
            <a:ext cx="6756376" cy="1185671"/>
          </a:xfrm>
        </p:spPr>
        <p:txBody>
          <a:bodyPr>
            <a:normAutofit/>
          </a:bodyPr>
          <a:lstStyle/>
          <a:p>
            <a:r>
              <a:rPr lang="en-US" sz="5400" b="1">
                <a:latin typeface="Comic Sans MS" panose="030F0702030302020204" pitchFamily="66" charset="0"/>
              </a:rPr>
              <a:t>P.E. and Swimming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897" y="1252779"/>
            <a:ext cx="8058912" cy="497433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000">
                <a:latin typeface="Comic Sans MS"/>
              </a:rPr>
              <a:t>Year 6 P.E. takes place on Tuesday afternoons.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Children should come to school in full UPTON P.E kit suitable for outdoor games 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b="1">
                <a:latin typeface="Comic Sans MS" panose="030F0702030302020204" pitchFamily="66" charset="0"/>
              </a:rPr>
              <a:t>Term 1</a:t>
            </a: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6B and 6G swimming on Friday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If your child cannot take part in P.E. or swimming, we require a parental note or message sent to the office. </a:t>
            </a:r>
          </a:p>
        </p:txBody>
      </p:sp>
    </p:spTree>
    <p:extLst>
      <p:ext uri="{BB962C8B-B14F-4D97-AF65-F5344CB8AC3E}">
        <p14:creationId xmlns:p14="http://schemas.microsoft.com/office/powerpoint/2010/main" val="363646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0"/>
            <a:ext cx="6756376" cy="1185671"/>
          </a:xfrm>
        </p:spPr>
        <p:txBody>
          <a:bodyPr>
            <a:normAutofit/>
          </a:bodyPr>
          <a:lstStyle/>
          <a:p>
            <a:r>
              <a:rPr lang="en-US" sz="5400" b="1" err="1">
                <a:latin typeface="Comic Sans MS" panose="030F0702030302020204" pitchFamily="66" charset="0"/>
              </a:rPr>
              <a:t>Behaviour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992" y="1072897"/>
            <a:ext cx="8058912" cy="49743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err="1">
                <a:latin typeface="Comic Sans MS" panose="030F0702030302020204" pitchFamily="66" charset="0"/>
              </a:rPr>
              <a:t>Behaviour</a:t>
            </a:r>
            <a:r>
              <a:rPr lang="en-US" sz="2000">
                <a:latin typeface="Comic Sans MS" panose="030F0702030302020204" pitchFamily="66" charset="0"/>
              </a:rPr>
              <a:t> for Learning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u="sng">
                <a:latin typeface="Comic Sans MS" panose="030F0702030302020204" pitchFamily="66" charset="0"/>
              </a:rPr>
              <a:t>School Rules</a:t>
            </a:r>
          </a:p>
          <a:p>
            <a:r>
              <a:rPr lang="en-US" sz="2000">
                <a:latin typeface="Comic Sans MS" panose="030F0702030302020204" pitchFamily="66" charset="0"/>
              </a:rPr>
              <a:t>Be Ready</a:t>
            </a:r>
          </a:p>
          <a:p>
            <a:r>
              <a:rPr lang="en-US" sz="2000">
                <a:latin typeface="Comic Sans MS" panose="030F0702030302020204" pitchFamily="66" charset="0"/>
              </a:rPr>
              <a:t>Be Safe</a:t>
            </a:r>
          </a:p>
          <a:p>
            <a:r>
              <a:rPr lang="en-US" sz="2000">
                <a:latin typeface="Comic Sans MS" panose="030F0702030302020204" pitchFamily="66" charset="0"/>
              </a:rPr>
              <a:t>Be Respectful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u="sng">
                <a:latin typeface="Comic Sans MS" panose="030F0702030302020204" pitchFamily="66" charset="0"/>
              </a:rPr>
              <a:t>Rewards</a:t>
            </a:r>
          </a:p>
          <a:p>
            <a:r>
              <a:rPr lang="en-US" sz="2000">
                <a:latin typeface="Comic Sans MS" panose="030F0702030302020204" pitchFamily="66" charset="0"/>
              </a:rPr>
              <a:t>House Points</a:t>
            </a:r>
          </a:p>
          <a:p>
            <a:r>
              <a:rPr lang="en-US" sz="2000">
                <a:latin typeface="Comic Sans MS" panose="030F0702030302020204" pitchFamily="66" charset="0"/>
              </a:rPr>
              <a:t>Certificates</a:t>
            </a:r>
          </a:p>
          <a:p>
            <a:r>
              <a:rPr lang="en-US" sz="2000">
                <a:latin typeface="Comic Sans MS" panose="030F0702030302020204" pitchFamily="66" charset="0"/>
              </a:rPr>
              <a:t>Verbal Praise</a:t>
            </a:r>
          </a:p>
          <a:p>
            <a:r>
              <a:rPr lang="en-US" sz="2000">
                <a:latin typeface="Comic Sans MS" panose="030F0702030302020204" pitchFamily="66" charset="0"/>
              </a:rPr>
              <a:t>Perfect Points</a:t>
            </a:r>
          </a:p>
        </p:txBody>
      </p:sp>
    </p:spTree>
    <p:extLst>
      <p:ext uri="{BB962C8B-B14F-4D97-AF65-F5344CB8AC3E}">
        <p14:creationId xmlns:p14="http://schemas.microsoft.com/office/powerpoint/2010/main" val="339901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0"/>
            <a:ext cx="6756376" cy="1185671"/>
          </a:xfrm>
        </p:spPr>
        <p:txBody>
          <a:bodyPr>
            <a:normAutofit/>
          </a:bodyPr>
          <a:lstStyle/>
          <a:p>
            <a:r>
              <a:rPr lang="en-US" sz="5400" b="1" err="1">
                <a:latin typeface="Comic Sans MS" panose="030F0702030302020204" pitchFamily="66" charset="0"/>
              </a:rPr>
              <a:t>Behaviour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992" y="1072897"/>
            <a:ext cx="8058912" cy="497433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>
                <a:latin typeface="Comic Sans MS" panose="030F0702030302020204" pitchFamily="66" charset="0"/>
              </a:rPr>
              <a:t>Verbal Warning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>
                <a:latin typeface="Comic Sans MS" panose="030F0702030302020204" pitchFamily="66" charset="0"/>
              </a:rPr>
              <a:t>Yellow Card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>
                <a:latin typeface="Comic Sans MS" panose="030F0702030302020204" pitchFamily="66" charset="0"/>
              </a:rPr>
              <a:t>Red Card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Cards can be redeemed, and adults will explain to children how they can achieve this. </a:t>
            </a: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Yellow card and no improvement in </a:t>
            </a:r>
            <a:r>
              <a:rPr lang="en-US" sz="2000" err="1">
                <a:latin typeface="Comic Sans MS" panose="030F0702030302020204" pitchFamily="66" charset="0"/>
              </a:rPr>
              <a:t>behaviour</a:t>
            </a:r>
            <a:r>
              <a:rPr lang="en-US" sz="2000">
                <a:latin typeface="Comic Sans MS" panose="030F0702030302020204" pitchFamily="66" charset="0"/>
              </a:rPr>
              <a:t>: 15 minutes in Head of Year class</a:t>
            </a: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Continuation of </a:t>
            </a:r>
            <a:r>
              <a:rPr lang="en-US" sz="2000" err="1">
                <a:latin typeface="Comic Sans MS" panose="030F0702030302020204" pitchFamily="66" charset="0"/>
              </a:rPr>
              <a:t>behaviour</a:t>
            </a:r>
            <a:r>
              <a:rPr lang="en-US" sz="2000">
                <a:latin typeface="Comic Sans MS" panose="030F0702030302020204" pitchFamily="66" charset="0"/>
              </a:rPr>
              <a:t> or straight red card: 1 hour in Head of Year Class</a:t>
            </a:r>
          </a:p>
        </p:txBody>
      </p:sp>
    </p:spTree>
    <p:extLst>
      <p:ext uri="{BB962C8B-B14F-4D97-AF65-F5344CB8AC3E}">
        <p14:creationId xmlns:p14="http://schemas.microsoft.com/office/powerpoint/2010/main" val="389692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98D81-48A2-797C-44DE-4E1622489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641179"/>
          </a:xfrm>
        </p:spPr>
        <p:txBody>
          <a:bodyPr/>
          <a:lstStyle/>
          <a:p>
            <a:r>
              <a:rPr lang="en-GB"/>
              <a:t>Secondary Transition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1F0B7-D2C0-BB29-28BA-2002C5C2A5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233834"/>
            <a:ext cx="6347714" cy="480752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000">
                <a:latin typeface="Comic Sans MS"/>
              </a:rPr>
              <a:t>Applications for Secondary Places Deadline: 31</a:t>
            </a:r>
            <a:r>
              <a:rPr lang="en-US" sz="1300" baseline="30000">
                <a:latin typeface="Comic Sans MS"/>
              </a:rPr>
              <a:t>st</a:t>
            </a:r>
            <a:r>
              <a:rPr lang="en-US" sz="2000">
                <a:latin typeface="Comic Sans MS"/>
              </a:rPr>
              <a:t> October -  Please see KCC website for details</a:t>
            </a:r>
            <a:endParaRPr lang="en-US" sz="2000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r>
              <a:rPr lang="en-US" sz="2000" b="1" u="sng">
                <a:latin typeface="Comic Sans MS"/>
              </a:rPr>
              <a:t>Open mornings/evenings:</a:t>
            </a:r>
            <a:endParaRPr lang="en-US" sz="2000" u="sng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r>
              <a:rPr lang="en-US" b="1">
                <a:latin typeface="Comic Sans MS"/>
              </a:rPr>
              <a:t>Charles Dickens </a:t>
            </a:r>
            <a:endParaRPr lang="en-US" b="1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r>
              <a:rPr lang="en-US">
                <a:latin typeface="Comic Sans MS"/>
              </a:rPr>
              <a:t>Thursday 2nd October 5-8pm</a:t>
            </a:r>
            <a:endParaRPr lang="en-US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r>
              <a:rPr lang="en-US">
                <a:latin typeface="Comic Sans MS"/>
              </a:rPr>
              <a:t>Monday 6th 9:00 - 10:45</a:t>
            </a:r>
            <a:endParaRPr lang="en-US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r>
              <a:rPr lang="en-US">
                <a:latin typeface="Comic Sans MS"/>
              </a:rPr>
              <a:t>Tuesday 7th 9:00 - 10:45</a:t>
            </a:r>
            <a:endParaRPr lang="en-US">
              <a:solidFill>
                <a:srgbClr val="000000"/>
              </a:solidFill>
              <a:latin typeface="Comic Sans MS"/>
            </a:endParaRPr>
          </a:p>
          <a:p>
            <a:pPr marL="0" indent="0">
              <a:buNone/>
            </a:pPr>
            <a:r>
              <a:rPr lang="en-US">
                <a:latin typeface="Comic Sans MS"/>
              </a:rPr>
              <a:t>Wednesday 9th 9:00 - 10:45</a:t>
            </a:r>
          </a:p>
          <a:p>
            <a:pPr marL="0" indent="0">
              <a:buNone/>
            </a:pPr>
            <a:r>
              <a:rPr lang="en-US" b="1" err="1">
                <a:latin typeface="Comic Sans MS"/>
              </a:rPr>
              <a:t>Hartsdown</a:t>
            </a:r>
            <a:endParaRPr lang="en-US" b="1">
              <a:latin typeface="Comic Sans MS"/>
            </a:endParaRPr>
          </a:p>
          <a:p>
            <a:pPr marL="0" indent="0">
              <a:buNone/>
            </a:pPr>
            <a:r>
              <a:rPr lang="en-US">
                <a:latin typeface="Comic Sans MS"/>
              </a:rPr>
              <a:t>Monday 29th September 6-8pm</a:t>
            </a:r>
          </a:p>
          <a:p>
            <a:pPr marL="0" indent="0">
              <a:buNone/>
            </a:pPr>
            <a:r>
              <a:rPr lang="en-US">
                <a:latin typeface="Comic Sans MS"/>
              </a:rPr>
              <a:t>24th, 26th, 30th September and 3rd October 9:00-10:00</a:t>
            </a:r>
          </a:p>
          <a:p>
            <a:endParaRPr lang="en-US" sz="2000">
              <a:latin typeface="Comic Sans M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F005F8-F099-A6D4-D3B0-8D58B349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066771"/>
      </p:ext>
    </p:extLst>
  </p:cSld>
  <p:clrMapOvr>
    <a:masterClrMapping/>
  </p:clrMapOvr>
  <p:transition spd="slow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5BC66-4F0A-01C0-8810-C377126D39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440942"/>
            <a:ext cx="8046768" cy="621825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b="1" err="1"/>
              <a:t>Danecourt</a:t>
            </a:r>
            <a:endParaRPr lang="en-GB" b="1"/>
          </a:p>
          <a:p>
            <a:pPr marL="0" indent="0">
              <a:buNone/>
            </a:pPr>
            <a:r>
              <a:rPr lang="en-GB"/>
              <a:t>Wednesday 15th October 9:15, 11:45, 17:50 and 18:45</a:t>
            </a:r>
          </a:p>
          <a:p>
            <a:pPr marL="0" indent="0">
              <a:buNone/>
            </a:pPr>
            <a:r>
              <a:rPr lang="en-GB" b="1"/>
              <a:t>Chatham and Clarendon </a:t>
            </a:r>
          </a:p>
          <a:p>
            <a:pPr marL="0" indent="0">
              <a:buNone/>
            </a:pPr>
            <a:r>
              <a:rPr lang="en-GB"/>
              <a:t>14th and 16th October – Morning tours and Open Evening</a:t>
            </a:r>
          </a:p>
          <a:p>
            <a:pPr marL="0" indent="0">
              <a:buNone/>
            </a:pPr>
            <a:r>
              <a:rPr lang="en-GB" b="1"/>
              <a:t>St. Georges</a:t>
            </a:r>
          </a:p>
          <a:p>
            <a:pPr marL="0" indent="0">
              <a:buNone/>
            </a:pPr>
            <a:r>
              <a:rPr lang="en-GB"/>
              <a:t>Monday 22nd September 16:00 – 19:00</a:t>
            </a:r>
          </a:p>
          <a:p>
            <a:pPr marL="0" indent="0">
              <a:buNone/>
            </a:pPr>
            <a:r>
              <a:rPr lang="en-GB" b="1"/>
              <a:t>Sandwich</a:t>
            </a:r>
          </a:p>
          <a:p>
            <a:pPr marL="0" indent="0">
              <a:buNone/>
            </a:pPr>
            <a:r>
              <a:rPr lang="en-GB"/>
              <a:t>18th September 18:00-20:00</a:t>
            </a:r>
          </a:p>
          <a:p>
            <a:pPr marL="0" indent="0">
              <a:buNone/>
            </a:pPr>
            <a:r>
              <a:rPr lang="en-GB"/>
              <a:t>19th September 9:15-11:15</a:t>
            </a:r>
          </a:p>
          <a:p>
            <a:pPr marL="0" indent="0">
              <a:buNone/>
            </a:pPr>
            <a:r>
              <a:rPr lang="en-GB" b="1"/>
              <a:t>Royal Harbour</a:t>
            </a:r>
          </a:p>
          <a:p>
            <a:pPr marL="0" indent="0">
              <a:buNone/>
            </a:pPr>
            <a:r>
              <a:rPr lang="en-GB"/>
              <a:t>Wednesday 1st October 17:30 – 20:00</a:t>
            </a:r>
          </a:p>
          <a:p>
            <a:pPr marL="0" indent="0">
              <a:buNone/>
            </a:pPr>
            <a:r>
              <a:rPr lang="en-GB" b="1"/>
              <a:t>Ursuline</a:t>
            </a:r>
          </a:p>
          <a:p>
            <a:pPr marL="0" indent="0">
              <a:buNone/>
            </a:pPr>
            <a:r>
              <a:rPr lang="en-GB"/>
              <a:t>Saturday 4th October 9:00-12:00</a:t>
            </a:r>
          </a:p>
          <a:p>
            <a:pPr marL="0" indent="0">
              <a:buNone/>
            </a:pPr>
            <a:r>
              <a:rPr lang="en-GB"/>
              <a:t>King </a:t>
            </a:r>
            <a:r>
              <a:rPr lang="en-GB" err="1"/>
              <a:t>Ethelberts</a:t>
            </a:r>
            <a:endParaRPr lang="en-GB"/>
          </a:p>
          <a:p>
            <a:pPr marL="0" indent="0">
              <a:buNone/>
            </a:pPr>
            <a:r>
              <a:rPr lang="en-GB"/>
              <a:t>23rd September 18:00</a:t>
            </a:r>
          </a:p>
          <a:p>
            <a:pPr marL="0" indent="0">
              <a:buNone/>
            </a:pPr>
            <a:r>
              <a:rPr lang="en-GB"/>
              <a:t>24th September 09:30</a:t>
            </a:r>
          </a:p>
          <a:p>
            <a:pPr marL="0" indent="0">
              <a:buNone/>
            </a:pPr>
            <a:r>
              <a:rPr lang="en-GB"/>
              <a:t>24th September 16:00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482384"/>
      </p:ext>
    </p:extLst>
  </p:cSld>
  <p:clrMapOvr>
    <a:masterClrMapping/>
  </p:clrMapOvr>
  <p:transition spd="slow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0"/>
            <a:ext cx="6756376" cy="1185671"/>
          </a:xfrm>
        </p:spPr>
        <p:txBody>
          <a:bodyPr>
            <a:normAutofit/>
          </a:bodyPr>
          <a:lstStyle/>
          <a:p>
            <a:r>
              <a:rPr lang="en-US" sz="5400" b="1">
                <a:latin typeface="Comic Sans MS" panose="030F0702030302020204" pitchFamily="66" charset="0"/>
              </a:rPr>
              <a:t>Any Questions?</a:t>
            </a:r>
            <a:endParaRPr lang="en-GB" sz="5400" b="1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EFE5-09F7-8A67-1D85-52AE254D7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992" y="1072897"/>
            <a:ext cx="8058912" cy="497433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000">
              <a:latin typeface="Comic Sans MS"/>
            </a:endParaRPr>
          </a:p>
          <a:p>
            <a:pPr marL="0" indent="0">
              <a:buNone/>
            </a:pPr>
            <a:endParaRPr lang="en-US" sz="200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0048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475cc9d-5e09-4024-9f6c-d5e25b5a8d1c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2B92504F91CE46B0FB4C4D48F25CBC" ma:contentTypeVersion="18" ma:contentTypeDescription="Create a new document." ma:contentTypeScope="" ma:versionID="1fc97a99f82d1158a9713a59d2e5b120">
  <xsd:schema xmlns:xsd="http://www.w3.org/2001/XMLSchema" xmlns:xs="http://www.w3.org/2001/XMLSchema" xmlns:p="http://schemas.microsoft.com/office/2006/metadata/properties" xmlns:ns2="0475cc9d-5e09-4024-9f6c-d5e25b5a8d1c" xmlns:ns3="82bf742c-28af-4b22-825a-be22ea25a822" targetNamespace="http://schemas.microsoft.com/office/2006/metadata/properties" ma:root="true" ma:fieldsID="e07dde1be5e8c8c9831271db846081b8" ns2:_="" ns3:_="">
    <xsd:import namespace="0475cc9d-5e09-4024-9f6c-d5e25b5a8d1c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75cc9d-5e09-4024-9f6c-d5e25b5a8d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5FF4D0-6746-4793-851D-898B4D5E4A4E}">
  <ds:schemaRefs>
    <ds:schemaRef ds:uri="0475cc9d-5e09-4024-9f6c-d5e25b5a8d1c"/>
    <ds:schemaRef ds:uri="1340d29d-7d21-4ff6-ac23-862057b235bd"/>
    <ds:schemaRef ds:uri="82bf742c-28af-4b22-825a-be22ea25a822"/>
    <ds:schemaRef ds:uri="9e6b630d-2ba0-4785-a728-94f7797b6ec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AEACBA1-FD39-4840-B2BA-8C7DE233E554}">
  <ds:schemaRefs>
    <ds:schemaRef ds:uri="0475cc9d-5e09-4024-9f6c-d5e25b5a8d1c"/>
    <ds:schemaRef ds:uri="82bf742c-28af-4b22-825a-be22ea25a82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D819CEF-0819-407C-A92A-95930288C27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464</Words>
  <Application>Microsoft Office PowerPoint</Application>
  <PresentationFormat>On-screen Show (4:3)</PresentationFormat>
  <Paragraphs>121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Facet</vt:lpstr>
      <vt:lpstr>Upton Junior School</vt:lpstr>
      <vt:lpstr>Meet the Team</vt:lpstr>
      <vt:lpstr>English</vt:lpstr>
      <vt:lpstr>Maths</vt:lpstr>
      <vt:lpstr>Thematic Curriculum</vt:lpstr>
      <vt:lpstr>Homework</vt:lpstr>
      <vt:lpstr>Equipment</vt:lpstr>
      <vt:lpstr>P.E. and Swimming</vt:lpstr>
      <vt:lpstr>Behaviour</vt:lpstr>
      <vt:lpstr>Behaviour</vt:lpstr>
      <vt:lpstr>Secondary Transition</vt:lpstr>
      <vt:lpstr>PowerPoint Presentation</vt:lpstr>
      <vt:lpstr>Any Questions?</vt:lpstr>
    </vt:vector>
  </TitlesOfParts>
  <Company>St Saviour's C.E.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St. Saviour’s C.E. Junior School</dc:title>
  <dc:creator>test</dc:creator>
  <cp:lastModifiedBy>Ayesha Watling</cp:lastModifiedBy>
  <cp:revision>2</cp:revision>
  <cp:lastPrinted>2016-06-13T12:49:13Z</cp:lastPrinted>
  <dcterms:created xsi:type="dcterms:W3CDTF">2000-09-29T14:38:08Z</dcterms:created>
  <dcterms:modified xsi:type="dcterms:W3CDTF">2025-09-09T09:27:05Z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0x010100E02B92504F91CE46B0FB4C4D48F25CBC</vt:lpwstr>
  </property>
  <property fmtid="{D5CDD505-2E9C-101B-9397-08002B2CF9AE}" pid="3" name="MediaServiceImageTags">
    <vt:lpwstr/>
  </property>
</Properties>
</file>