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handoutMasterIdLst>
    <p:handoutMasterId r:id="rId26"/>
  </p:handoutMasterIdLst>
  <p:sldIdLst>
    <p:sldId id="256" r:id="rId2"/>
    <p:sldId id="274" r:id="rId3"/>
    <p:sldId id="290" r:id="rId4"/>
    <p:sldId id="257" r:id="rId5"/>
    <p:sldId id="276" r:id="rId6"/>
    <p:sldId id="278" r:id="rId7"/>
    <p:sldId id="263" r:id="rId8"/>
    <p:sldId id="284" r:id="rId9"/>
    <p:sldId id="277" r:id="rId10"/>
    <p:sldId id="291" r:id="rId11"/>
    <p:sldId id="288" r:id="rId12"/>
    <p:sldId id="292" r:id="rId13"/>
    <p:sldId id="289" r:id="rId14"/>
    <p:sldId id="279" r:id="rId15"/>
    <p:sldId id="280" r:id="rId16"/>
    <p:sldId id="281" r:id="rId17"/>
    <p:sldId id="287" r:id="rId18"/>
    <p:sldId id="282" r:id="rId19"/>
    <p:sldId id="283" r:id="rId20"/>
    <p:sldId id="260" r:id="rId21"/>
    <p:sldId id="258" r:id="rId22"/>
    <p:sldId id="286" r:id="rId23"/>
    <p:sldId id="285" r:id="rId2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3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AABFF-B747-46D7-A032-3D594F2BB7B9}" type="datetimeFigureOut">
              <a:rPr lang="en-GB" smtClean="0"/>
              <a:pPr/>
              <a:t>19/04/2018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709E44-78B5-4695-AA34-BD29A7262D4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458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11" y="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F606C-56A7-42D4-9409-22CB579DBAB9}" type="datetimeFigureOut">
              <a:rPr lang="en-GB" smtClean="0"/>
              <a:pPr/>
              <a:t>19/04/2018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54" y="4776789"/>
            <a:ext cx="543716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75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11" y="942975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6D5663-D949-45A2-BC93-B2D4B2F973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46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D5663-D949-45A2-BC93-B2D4B2F973F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25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27A468-384D-4E58-836F-2EEC2C31EC0C}" type="datetimeFigureOut">
              <a:rPr lang="en-US" smtClean="0"/>
              <a:pPr/>
              <a:t>4/19/2018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29FB83A-EA07-48C2-993F-B5D86DC32F9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Welcome to the Upton SATs Awareness Evening</a:t>
            </a:r>
            <a:b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19</a:t>
            </a:r>
            <a:r>
              <a:rPr lang="en-GB" baseline="30000" dirty="0" smtClean="0">
                <a:solidFill>
                  <a:schemeClr val="tx1"/>
                </a:solidFill>
                <a:latin typeface="Comic Sans MS" pitchFamily="66" charset="0"/>
              </a:rPr>
              <a:t>th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April 2018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W:\upton ship\BLUE upton ship outline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212976"/>
            <a:ext cx="4176464" cy="31474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What are the SATs?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 smtClean="0">
                <a:latin typeface="+mj-lt"/>
              </a:rPr>
              <a:t>SATs tests are compulsory national tests for primary school pupils.</a:t>
            </a:r>
          </a:p>
          <a:p>
            <a:pPr marL="0" indent="0">
              <a:buNone/>
            </a:pPr>
            <a:r>
              <a:rPr lang="en-GB" sz="3200" dirty="0" smtClean="0">
                <a:latin typeface="+mj-lt"/>
              </a:rPr>
              <a:t> Children in England are required to take </a:t>
            </a:r>
            <a:r>
              <a:rPr lang="en-GB" sz="3200" b="1" dirty="0" smtClean="0">
                <a:latin typeface="+mj-lt"/>
              </a:rPr>
              <a:t>Standard Assessment Tests </a:t>
            </a:r>
            <a:r>
              <a:rPr lang="en-GB" sz="3200" dirty="0" smtClean="0">
                <a:latin typeface="+mj-lt"/>
              </a:rPr>
              <a:t>(SATs) at the age of 11 (school year 6) and do so on the same days throughout the country</a:t>
            </a:r>
          </a:p>
          <a:p>
            <a:pPr marL="0" indent="0">
              <a:buNone/>
            </a:pPr>
            <a:r>
              <a:rPr lang="en-GB" sz="3200" dirty="0" smtClean="0">
                <a:latin typeface="+mj-lt"/>
              </a:rPr>
              <a:t>SATs measure how children achieve against the National Standard. They also assess the progress they have made during their time at school in comparison to other children across England.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Are the SATs used by secondary schools?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 smtClean="0">
                <a:latin typeface="+mj-lt"/>
              </a:rPr>
              <a:t>Some secondary schools use the SATS scores to put children into sets for Maths and English before they arrive; other schools re-test their Year 7 pupils in Maths and English when they arrive – they’ve had 6 weeks off over the summer. </a:t>
            </a:r>
          </a:p>
          <a:p>
            <a:pPr marL="0" indent="0">
              <a:buNone/>
            </a:pPr>
            <a:r>
              <a:rPr lang="en-GB" sz="3200" dirty="0" smtClean="0">
                <a:latin typeface="+mj-lt"/>
              </a:rPr>
              <a:t>All secondary schools have to use the SATs scores to determine targets for your child at GCSE – it’s called Progress 8. The higher the SATs score the higher a child’s GCSE target and the harder a school will push them to achieve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 smtClean="0">
                <a:solidFill>
                  <a:schemeClr val="tx1"/>
                </a:solidFill>
                <a:latin typeface="Comic Sans MS" pitchFamily="66" charset="0"/>
              </a:rPr>
              <a:t>When are the SATs?</a:t>
            </a:r>
            <a:endParaRPr lang="en-GB" b="1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4" cstate="print"/>
          <a:srcRect l="10137" t="36391" r="46553" b="32293"/>
          <a:stretch>
            <a:fillRect/>
          </a:stretch>
        </p:blipFill>
        <p:spPr bwMode="auto">
          <a:xfrm>
            <a:off x="467544" y="1412776"/>
            <a:ext cx="824440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smtClean="0">
                <a:solidFill>
                  <a:schemeClr val="tx1"/>
                </a:solidFill>
              </a:rPr>
              <a:t>Monday </a:t>
            </a:r>
            <a:r>
              <a:rPr lang="en-GB" b="1" dirty="0" smtClean="0">
                <a:solidFill>
                  <a:schemeClr val="tx1"/>
                </a:solidFill>
              </a:rPr>
              <a:t>14</a:t>
            </a:r>
            <a:r>
              <a:rPr lang="en-GB" b="1" baseline="30000" dirty="0" smtClean="0">
                <a:solidFill>
                  <a:schemeClr val="tx1"/>
                </a:solidFill>
              </a:rPr>
              <a:t>th</a:t>
            </a:r>
            <a:r>
              <a:rPr lang="en-GB" b="1" dirty="0" smtClean="0">
                <a:solidFill>
                  <a:schemeClr val="tx1"/>
                </a:solidFill>
              </a:rPr>
              <a:t> May  – Grammar, Punctuation and Spelling (SPAG)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35480"/>
            <a:ext cx="8363272" cy="438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000" dirty="0" smtClean="0">
                <a:latin typeface="+mj-lt"/>
              </a:rPr>
              <a:t>The Grammar and Punctuation part of the test involves one paper with 49 questions. Pupils have 45 minutes to complete this.</a:t>
            </a:r>
          </a:p>
          <a:p>
            <a:pPr marL="0" indent="0">
              <a:buNone/>
            </a:pPr>
            <a:r>
              <a:rPr lang="en-GB" sz="4000" dirty="0" smtClean="0">
                <a:latin typeface="+mj-lt"/>
              </a:rPr>
              <a:t>Questions vary in difficulty</a:t>
            </a:r>
          </a:p>
          <a:p>
            <a:pPr marL="0" indent="0">
              <a:buNone/>
            </a:pPr>
            <a:r>
              <a:rPr lang="en-GB" sz="4000" dirty="0" smtClean="0">
                <a:latin typeface="+mj-lt"/>
              </a:rPr>
              <a:t>There is also a 20 word spelling test (untimed)</a:t>
            </a:r>
            <a:endParaRPr lang="en-GB" sz="4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412776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Monday 14</a:t>
            </a:r>
            <a:r>
              <a:rPr lang="en-GB" b="1" baseline="30000" dirty="0" smtClean="0">
                <a:solidFill>
                  <a:schemeClr val="tx1"/>
                </a:solidFill>
              </a:rPr>
              <a:t>th</a:t>
            </a:r>
            <a:r>
              <a:rPr lang="en-GB" b="1" dirty="0" smtClean="0">
                <a:solidFill>
                  <a:schemeClr val="tx1"/>
                </a:solidFill>
              </a:rPr>
              <a:t> May – Grammar, Punctuation and Spelling (SPAG</a:t>
            </a:r>
            <a:r>
              <a:rPr lang="en-GB" dirty="0" smtClean="0">
                <a:solidFill>
                  <a:schemeClr val="tx1"/>
                </a:solidFill>
              </a:rPr>
              <a:t>)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521" t="18703" r="34366" b="29798"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Monday 14</a:t>
            </a:r>
            <a:r>
              <a:rPr lang="en-GB" b="1" baseline="30000" dirty="0" smtClean="0">
                <a:solidFill>
                  <a:schemeClr val="tx1"/>
                </a:solidFill>
              </a:rPr>
              <a:t>th</a:t>
            </a:r>
            <a:r>
              <a:rPr lang="en-GB" b="1" dirty="0" smtClean="0">
                <a:solidFill>
                  <a:schemeClr val="tx1"/>
                </a:solidFill>
              </a:rPr>
              <a:t> May– Grammar, Punctuation and Spelling (SPAG)</a:t>
            </a:r>
            <a:endParaRPr lang="en-GB" b="1" dirty="0"/>
          </a:p>
        </p:txBody>
      </p:sp>
      <p:pic>
        <p:nvPicPr>
          <p:cNvPr id="5" name="Content Placeholder 4" descr="sample test q 36 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863" r="10811" b="55566"/>
          <a:stretch>
            <a:fillRect/>
          </a:stretch>
        </p:blipFill>
        <p:spPr>
          <a:xfrm>
            <a:off x="0" y="1340768"/>
            <a:ext cx="9144000" cy="551723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Monday 14</a:t>
            </a:r>
            <a:r>
              <a:rPr lang="en-GB" b="1" baseline="30000" dirty="0" smtClean="0">
                <a:solidFill>
                  <a:schemeClr val="tx1"/>
                </a:solidFill>
              </a:rPr>
              <a:t>th</a:t>
            </a:r>
            <a:r>
              <a:rPr lang="en-GB" b="1" dirty="0" smtClean="0">
                <a:solidFill>
                  <a:schemeClr val="tx1"/>
                </a:solidFill>
              </a:rPr>
              <a:t> May – Grammar, Punctuation and Spelling (SPAG</a:t>
            </a:r>
            <a:r>
              <a:rPr lang="en-GB" dirty="0" smtClean="0">
                <a:solidFill>
                  <a:schemeClr val="tx1"/>
                </a:solidFill>
              </a:rPr>
              <a:t>)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4000" dirty="0" smtClean="0">
                <a:latin typeface="Comic Sans MS" pitchFamily="66" charset="0"/>
              </a:rPr>
              <a:t>Circle all the </a:t>
            </a:r>
            <a:r>
              <a:rPr lang="en-GB" sz="4000" b="1" dirty="0" smtClean="0">
                <a:latin typeface="Comic Sans MS" pitchFamily="66" charset="0"/>
              </a:rPr>
              <a:t>determiners</a:t>
            </a:r>
            <a:r>
              <a:rPr lang="en-GB" sz="4000" dirty="0" smtClean="0">
                <a:latin typeface="Comic Sans MS" pitchFamily="66" charset="0"/>
              </a:rPr>
              <a:t> below.</a:t>
            </a:r>
          </a:p>
          <a:p>
            <a:pPr algn="ctr"/>
            <a:endParaRPr lang="en-GB" sz="40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GB" sz="4000" dirty="0" smtClean="0">
                <a:latin typeface="Comic Sans MS" pitchFamily="66" charset="0"/>
              </a:rPr>
              <a:t>Two apple trees screened the open windows on one side.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Monday 14</a:t>
            </a:r>
            <a:r>
              <a:rPr lang="en-GB" b="1" baseline="30000" dirty="0" smtClean="0">
                <a:solidFill>
                  <a:schemeClr val="tx1"/>
                </a:solidFill>
              </a:rPr>
              <a:t>th</a:t>
            </a:r>
            <a:r>
              <a:rPr lang="en-GB" b="1" dirty="0" smtClean="0">
                <a:solidFill>
                  <a:schemeClr val="tx1"/>
                </a:solidFill>
              </a:rPr>
              <a:t> May– Grammar, Punctuation and Spelling (SPAG)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029" t="30752" r="18641" b="19092"/>
          <a:stretch>
            <a:fillRect/>
          </a:stretch>
        </p:blipFill>
        <p:spPr bwMode="auto">
          <a:xfrm>
            <a:off x="0" y="1412776"/>
            <a:ext cx="8756945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Monday 14</a:t>
            </a:r>
            <a:r>
              <a:rPr lang="en-GB" b="1" baseline="30000" dirty="0" smtClean="0">
                <a:solidFill>
                  <a:schemeClr val="tx1"/>
                </a:solidFill>
              </a:rPr>
              <a:t>th</a:t>
            </a:r>
            <a:r>
              <a:rPr lang="en-GB" b="1" dirty="0" smtClean="0">
                <a:solidFill>
                  <a:schemeClr val="tx1"/>
                </a:solidFill>
              </a:rPr>
              <a:t> May–Spelling (SPAG)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Substance</a:t>
            </a:r>
          </a:p>
          <a:p>
            <a:r>
              <a:rPr lang="en-GB" dirty="0" smtClean="0"/>
              <a:t>Toughest</a:t>
            </a:r>
          </a:p>
          <a:p>
            <a:r>
              <a:rPr lang="en-GB" dirty="0" smtClean="0"/>
              <a:t>Bruise</a:t>
            </a:r>
          </a:p>
          <a:p>
            <a:r>
              <a:rPr lang="en-GB" dirty="0" smtClean="0"/>
              <a:t>Inspiring </a:t>
            </a:r>
          </a:p>
          <a:p>
            <a:r>
              <a:rPr lang="en-GB" dirty="0" smtClean="0"/>
              <a:t>Probable</a:t>
            </a:r>
          </a:p>
          <a:p>
            <a:r>
              <a:rPr lang="en-GB" dirty="0" smtClean="0"/>
              <a:t>Crumb</a:t>
            </a:r>
          </a:p>
          <a:p>
            <a:r>
              <a:rPr lang="en-GB" dirty="0" smtClean="0"/>
              <a:t>Nervous</a:t>
            </a:r>
          </a:p>
          <a:p>
            <a:r>
              <a:rPr lang="en-GB" dirty="0" smtClean="0"/>
              <a:t> Sensation </a:t>
            </a:r>
          </a:p>
          <a:p>
            <a:r>
              <a:rPr lang="en-GB" dirty="0" smtClean="0"/>
              <a:t>Straight</a:t>
            </a:r>
          </a:p>
          <a:p>
            <a:r>
              <a:rPr lang="en-GB" dirty="0" smtClean="0"/>
              <a:t> Likely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Operation</a:t>
            </a:r>
          </a:p>
          <a:p>
            <a:r>
              <a:rPr lang="en-GB" dirty="0" smtClean="0"/>
              <a:t>Sensibly </a:t>
            </a:r>
          </a:p>
          <a:p>
            <a:r>
              <a:rPr lang="en-GB" dirty="0" smtClean="0"/>
              <a:t>Violence</a:t>
            </a:r>
          </a:p>
          <a:p>
            <a:r>
              <a:rPr lang="en-GB" dirty="0" smtClean="0"/>
              <a:t>Disobeyed</a:t>
            </a:r>
          </a:p>
          <a:p>
            <a:r>
              <a:rPr lang="en-GB" dirty="0" smtClean="0"/>
              <a:t>Thorough</a:t>
            </a:r>
          </a:p>
          <a:p>
            <a:r>
              <a:rPr lang="en-GB" dirty="0" smtClean="0"/>
              <a:t>Monarch</a:t>
            </a:r>
          </a:p>
          <a:p>
            <a:r>
              <a:rPr lang="en-GB" dirty="0" smtClean="0"/>
              <a:t>Sympathetic</a:t>
            </a:r>
          </a:p>
          <a:p>
            <a:r>
              <a:rPr lang="en-GB" dirty="0" smtClean="0"/>
              <a:t>Originally</a:t>
            </a:r>
          </a:p>
          <a:p>
            <a:r>
              <a:rPr lang="en-GB" dirty="0" smtClean="0"/>
              <a:t>Percussion</a:t>
            </a:r>
          </a:p>
          <a:p>
            <a:r>
              <a:rPr lang="en-GB" dirty="0" smtClean="0"/>
              <a:t>Coarse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allAtOnce"/>
      <p:bldP spid="8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Tuesday 15th – Reading Comprehension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435280" cy="5040560"/>
          </a:xfrm>
        </p:spPr>
        <p:txBody>
          <a:bodyPr>
            <a:normAutofit/>
          </a:bodyPr>
          <a:lstStyle/>
          <a:p>
            <a:pPr marL="3175" indent="-3175">
              <a:buNone/>
            </a:pPr>
            <a:r>
              <a:rPr lang="en-GB" sz="3000" dirty="0" smtClean="0">
                <a:latin typeface="+mj-lt"/>
              </a:rPr>
              <a:t>Pupils will have a total of 1 hour to read the 3 texts in the reading booklet and complete the 39 questions at their own pace.</a:t>
            </a:r>
          </a:p>
          <a:p>
            <a:pPr marL="3175" indent="-3175">
              <a:buNone/>
            </a:pPr>
            <a:r>
              <a:rPr lang="en-GB" sz="3000" dirty="0" smtClean="0">
                <a:latin typeface="+mj-lt"/>
              </a:rPr>
              <a:t>They can approach the test as they choose, but the best way is usually working through one text and answering the questions before moving on to the next.</a:t>
            </a:r>
          </a:p>
          <a:p>
            <a:pPr marL="3175" indent="-3175">
              <a:buNone/>
            </a:pPr>
            <a:r>
              <a:rPr lang="en-GB" sz="3000" dirty="0" smtClean="0">
                <a:latin typeface="+mj-lt"/>
              </a:rPr>
              <a:t> The least-demanding text will come first, with the following texts increasing in level of difficulty.</a:t>
            </a:r>
          </a:p>
          <a:p>
            <a:pPr marL="3175" indent="-3175">
              <a:buNone/>
            </a:pPr>
            <a:r>
              <a:rPr lang="en-GB" sz="3000" dirty="0" smtClean="0">
                <a:latin typeface="+mj-lt"/>
              </a:rPr>
              <a:t>The answer required can take different forms</a:t>
            </a:r>
          </a:p>
          <a:p>
            <a:pPr>
              <a:buNone/>
            </a:pPr>
            <a:endParaRPr lang="en-GB" dirty="0" smtClean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Tuesday 15th – Reading Comprehension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 cstate="print"/>
          <a:srcRect l="27753" t="20414" r="29021" b="4948"/>
          <a:stretch>
            <a:fillRect/>
          </a:stretch>
        </p:blipFill>
        <p:spPr bwMode="auto">
          <a:xfrm>
            <a:off x="1763689" y="1412777"/>
            <a:ext cx="5069066" cy="4911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20080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330" t="11066" r="32555" b="10191"/>
          <a:stretch>
            <a:fillRect/>
          </a:stretch>
        </p:blipFill>
        <p:spPr bwMode="auto">
          <a:xfrm>
            <a:off x="251520" y="908720"/>
            <a:ext cx="8568952" cy="619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Wednesday 16th– Maths Papers 1&amp;2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8960" y="1772816"/>
            <a:ext cx="8507288" cy="46237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There is no longer a timed Mental Maths Test in the SATs and there is no calculator paper</a:t>
            </a:r>
          </a:p>
          <a:p>
            <a:pPr marL="0" indent="0">
              <a:buNone/>
            </a:pPr>
            <a:r>
              <a:rPr lang="en-GB" sz="3600" b="1" dirty="0" smtClean="0"/>
              <a:t>Maths Paper 1 </a:t>
            </a:r>
            <a:r>
              <a:rPr lang="en-GB" sz="3600" dirty="0" smtClean="0"/>
              <a:t>is an </a:t>
            </a:r>
            <a:r>
              <a:rPr lang="en-GB" sz="3600" b="1" dirty="0" smtClean="0"/>
              <a:t>arithmetic test. </a:t>
            </a:r>
            <a:r>
              <a:rPr lang="en-GB" sz="3600" dirty="0" smtClean="0"/>
              <a:t>Pupils have to complete 36 questions in 30 minutes</a:t>
            </a:r>
          </a:p>
          <a:p>
            <a:pPr marL="0" indent="0">
              <a:buNone/>
            </a:pPr>
            <a:r>
              <a:rPr lang="en-GB" sz="3600" b="1" dirty="0" smtClean="0"/>
              <a:t>Maths Paper 2 </a:t>
            </a:r>
            <a:r>
              <a:rPr lang="en-GB" sz="3600" dirty="0" smtClean="0"/>
              <a:t>is a </a:t>
            </a:r>
            <a:r>
              <a:rPr lang="en-GB" sz="3600" b="1" dirty="0" smtClean="0"/>
              <a:t>Reasoning test </a:t>
            </a:r>
            <a:r>
              <a:rPr lang="en-GB" sz="3600" dirty="0" smtClean="0"/>
              <a:t>which pupils have 40 minutes to complete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Wednesday 16th– Maths Papers 1&amp;2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861" t="10415" r="21985" b="6267"/>
          <a:stretch>
            <a:fillRect/>
          </a:stretch>
        </p:blipFill>
        <p:spPr bwMode="auto">
          <a:xfrm>
            <a:off x="251520" y="1196752"/>
            <a:ext cx="8640960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Wednesday 16th– Maths Papers 1&amp;2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750" t="24933" r="23750" b="5034"/>
          <a:stretch>
            <a:fillRect/>
          </a:stretch>
        </p:blipFill>
        <p:spPr bwMode="auto">
          <a:xfrm>
            <a:off x="323528" y="1268760"/>
            <a:ext cx="986509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Thursday 17th– Maths Paper 3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700808"/>
            <a:ext cx="8507288" cy="462379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600" b="1" dirty="0" smtClean="0"/>
          </a:p>
          <a:p>
            <a:pPr marL="0" indent="0">
              <a:buNone/>
            </a:pPr>
            <a:endParaRPr lang="en-GB" sz="3600" b="1" dirty="0"/>
          </a:p>
          <a:p>
            <a:pPr marL="0" indent="0">
              <a:buNone/>
            </a:pPr>
            <a:endParaRPr lang="en-GB" sz="3600" b="1" dirty="0" smtClean="0"/>
          </a:p>
          <a:p>
            <a:pPr marL="0" indent="0">
              <a:buNone/>
            </a:pPr>
            <a:r>
              <a:rPr lang="en-GB" sz="3600" b="1" dirty="0" smtClean="0"/>
              <a:t>Maths Paper 3 </a:t>
            </a:r>
            <a:r>
              <a:rPr lang="en-GB" sz="3600" dirty="0" smtClean="0"/>
              <a:t>is also a </a:t>
            </a:r>
            <a:r>
              <a:rPr lang="en-GB" sz="3600" b="1" dirty="0" smtClean="0"/>
              <a:t>Reasoning test </a:t>
            </a:r>
            <a:r>
              <a:rPr lang="en-GB" sz="3600" dirty="0" smtClean="0"/>
              <a:t>which pupils have 40 minutes to complete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4385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Thursday 17th– Maths Paper 3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4625" t="27274" r="29000" b="16700"/>
          <a:stretch>
            <a:fillRect/>
          </a:stretch>
        </p:blipFill>
        <p:spPr bwMode="auto">
          <a:xfrm>
            <a:off x="395536" y="1340767"/>
            <a:ext cx="8748464" cy="5942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Thursday 17th– Maths Paper </a:t>
            </a:r>
            <a:r>
              <a:rPr lang="en-GB" dirty="0" smtClean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875" t="17119" r="25626" b="14404"/>
          <a:stretch>
            <a:fillRect/>
          </a:stretch>
        </p:blipFill>
        <p:spPr bwMode="auto">
          <a:xfrm>
            <a:off x="323528" y="1412776"/>
            <a:ext cx="8820472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Writing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fontScale="92500" lnSpcReduction="20000"/>
          </a:bodyPr>
          <a:lstStyle/>
          <a:p>
            <a:pPr marL="90488" indent="0">
              <a:buNone/>
            </a:pPr>
            <a:r>
              <a:rPr lang="en-GB" sz="4000" dirty="0" smtClean="0">
                <a:latin typeface="+mj-lt"/>
              </a:rPr>
              <a:t>Writing isn’t assessed through a test but is judged across the year </a:t>
            </a:r>
          </a:p>
          <a:p>
            <a:pPr marL="90488" indent="0">
              <a:buNone/>
            </a:pPr>
            <a:r>
              <a:rPr lang="en-GB" sz="4000" dirty="0" smtClean="0">
                <a:latin typeface="+mj-lt"/>
              </a:rPr>
              <a:t>Children’s books are taken to moderation or a moderator will come into the school to check teacher judgements</a:t>
            </a:r>
          </a:p>
          <a:p>
            <a:pPr marL="90488" indent="0">
              <a:buNone/>
            </a:pPr>
            <a:r>
              <a:rPr lang="en-GB" sz="4000" dirty="0" smtClean="0">
                <a:latin typeface="+mj-lt"/>
              </a:rPr>
              <a:t>Children will be assessed as either: *working towards the expected standard </a:t>
            </a:r>
          </a:p>
          <a:p>
            <a:pPr marL="90488" indent="0">
              <a:buNone/>
            </a:pPr>
            <a:r>
              <a:rPr lang="en-GB" sz="4000" dirty="0" smtClean="0">
                <a:latin typeface="+mj-lt"/>
              </a:rPr>
              <a:t>  *working at the expected standard</a:t>
            </a:r>
          </a:p>
          <a:p>
            <a:pPr marL="90488" indent="0">
              <a:buNone/>
            </a:pPr>
            <a:r>
              <a:rPr lang="en-GB" sz="4000" dirty="0" smtClean="0">
                <a:latin typeface="+mj-lt"/>
              </a:rPr>
              <a:t>  * working in greater depth within the expected standard</a:t>
            </a:r>
            <a:endParaRPr lang="en-GB" sz="4000" dirty="0">
              <a:latin typeface="+mj-lt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36104"/>
          </a:xfrm>
        </p:spPr>
        <p:txBody>
          <a:bodyPr/>
          <a:lstStyle/>
          <a:p>
            <a:pPr algn="ctr"/>
            <a:r>
              <a:rPr lang="en-GB" b="1" u="sng" dirty="0" smtClean="0">
                <a:solidFill>
                  <a:schemeClr val="tx1"/>
                </a:solidFill>
                <a:latin typeface="Comic Sans MS" pitchFamily="66" charset="0"/>
              </a:rPr>
              <a:t>How can Parents Help?</a:t>
            </a:r>
            <a:endParaRPr lang="en-GB" b="1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40768"/>
            <a:ext cx="8229600" cy="5256584"/>
          </a:xfrm>
        </p:spPr>
        <p:txBody>
          <a:bodyPr>
            <a:normAutofit lnSpcReduction="10000"/>
          </a:bodyPr>
          <a:lstStyle/>
          <a:p>
            <a:pPr marL="3175" indent="-3175">
              <a:buNone/>
            </a:pPr>
            <a:r>
              <a:rPr lang="en-GB" sz="3300" dirty="0" smtClean="0">
                <a:latin typeface="Comic Sans MS" pitchFamily="66" charset="0"/>
              </a:rPr>
              <a:t>Keep everything calm. We want pupils to do as well as they can but not put themselves under undue pressure</a:t>
            </a:r>
          </a:p>
          <a:p>
            <a:pPr marL="3175" indent="-3175">
              <a:buNone/>
            </a:pPr>
            <a:r>
              <a:rPr lang="en-GB" sz="3300" dirty="0" smtClean="0">
                <a:latin typeface="Comic Sans MS" pitchFamily="66" charset="0"/>
              </a:rPr>
              <a:t>Have a healthy week! Sensible bedtimes, healthy breakfast; plenty of fluids</a:t>
            </a:r>
          </a:p>
          <a:p>
            <a:pPr marL="3175" indent="-3175">
              <a:buNone/>
            </a:pPr>
            <a:r>
              <a:rPr lang="en-GB" sz="3300" dirty="0" smtClean="0">
                <a:latin typeface="Comic Sans MS" pitchFamily="66" charset="0"/>
              </a:rPr>
              <a:t>Be at school on time</a:t>
            </a:r>
          </a:p>
          <a:p>
            <a:pPr marL="3175" indent="-3175">
              <a:buNone/>
            </a:pPr>
            <a:r>
              <a:rPr lang="en-GB" sz="3300" dirty="0" smtClean="0">
                <a:latin typeface="Comic Sans MS" pitchFamily="66" charset="0"/>
              </a:rPr>
              <a:t>Be at school!</a:t>
            </a:r>
          </a:p>
          <a:p>
            <a:pPr marL="3175" indent="-3175">
              <a:buNone/>
            </a:pPr>
            <a:r>
              <a:rPr lang="en-GB" sz="3300" dirty="0" smtClean="0">
                <a:latin typeface="Comic Sans MS" pitchFamily="66" charset="0"/>
              </a:rPr>
              <a:t>It’s nothing scary or new. The children are very familiar already with the type of papers so they will know what to do</a:t>
            </a:r>
          </a:p>
          <a:p>
            <a:pPr algn="ctr"/>
            <a:endParaRPr lang="en-GB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868" y="382992"/>
            <a:ext cx="82296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 smtClean="0">
                <a:solidFill>
                  <a:schemeClr val="tx1"/>
                </a:solidFill>
                <a:latin typeface="Comic Sans MS" pitchFamily="66" charset="0"/>
              </a:rPr>
              <a:t>Is there anything extra that can be done at home?</a:t>
            </a:r>
            <a:endParaRPr lang="en-GB" b="1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868" y="1196752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3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3300" dirty="0" smtClean="0">
                <a:latin typeface="Comic Sans MS" pitchFamily="66" charset="0"/>
              </a:rPr>
              <a:t>http://www.satspapers.org.uk – has countless past papers. </a:t>
            </a:r>
          </a:p>
          <a:p>
            <a:pPr marL="0" indent="0">
              <a:buNone/>
            </a:pPr>
            <a:r>
              <a:rPr lang="en-GB" sz="3300" dirty="0" smtClean="0">
                <a:solidFill>
                  <a:srgbClr val="7030A0"/>
                </a:solidFill>
                <a:latin typeface="Comic Sans MS" pitchFamily="66" charset="0"/>
              </a:rPr>
              <a:t>http://www.theschoolrun.com/primary-literacy-glossary-for-parents </a:t>
            </a:r>
            <a:r>
              <a:rPr lang="en-GB" sz="3300" dirty="0" smtClean="0">
                <a:latin typeface="Comic Sans MS" pitchFamily="66" charset="0"/>
              </a:rPr>
              <a:t>is</a:t>
            </a:r>
            <a:r>
              <a:rPr lang="en-GB" sz="3300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en-GB" sz="3300" dirty="0" smtClean="0">
                <a:latin typeface="Comic Sans MS" pitchFamily="66" charset="0"/>
              </a:rPr>
              <a:t>an excellent grammar site with examples 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itchFamily="66" charset="0"/>
              </a:rPr>
              <a:t>Plenty of books available at </a:t>
            </a:r>
            <a:r>
              <a:rPr lang="en-GB" sz="3300" dirty="0" err="1" smtClean="0">
                <a:latin typeface="Comic Sans MS" pitchFamily="66" charset="0"/>
              </a:rPr>
              <a:t>Waterstones</a:t>
            </a:r>
            <a:r>
              <a:rPr lang="en-GB" sz="3300" dirty="0" smtClean="0">
                <a:latin typeface="Comic Sans MS" pitchFamily="66" charset="0"/>
              </a:rPr>
              <a:t> and online etc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34795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36104"/>
          </a:xfrm>
        </p:spPr>
        <p:txBody>
          <a:bodyPr/>
          <a:lstStyle/>
          <a:p>
            <a:pPr algn="ctr"/>
            <a:r>
              <a:rPr lang="en-GB" b="1" u="sng" dirty="0" smtClean="0">
                <a:solidFill>
                  <a:schemeClr val="tx1"/>
                </a:solidFill>
                <a:latin typeface="Comic Sans MS" pitchFamily="66" charset="0"/>
              </a:rPr>
              <a:t>During SATs Week</a:t>
            </a:r>
            <a:endParaRPr lang="en-GB" b="1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40768"/>
            <a:ext cx="8229600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300" dirty="0" smtClean="0">
                <a:latin typeface="Comic Sans MS" pitchFamily="66" charset="0"/>
              </a:rPr>
              <a:t>We are offering free breakfast from 8.20am the week prior to SATs and SATs week. 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itchFamily="66" charset="0"/>
              </a:rPr>
              <a:t>We will also provide water, bananas, biscuits and mints for those who want them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itchFamily="66" charset="0"/>
              </a:rPr>
              <a:t>Testing will be finished by the end of Thursday unless a timetable variation is needed for a child who was absent</a:t>
            </a:r>
          </a:p>
          <a:p>
            <a:pPr algn="ctr"/>
            <a:endParaRPr lang="en-GB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9|1.8|0.9|1|0.7|1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|0.6|0.5|0.6|0.6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|0.6|0.5|0.6|0.6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|0.6|0.5|0.6|0.6|0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1167</TotalTime>
  <Words>754</Words>
  <Application>Microsoft Office PowerPoint</Application>
  <PresentationFormat>On-screen Show (4:3)</PresentationFormat>
  <Paragraphs>82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Calibri</vt:lpstr>
      <vt:lpstr>Comic Sans MS</vt:lpstr>
      <vt:lpstr>Constantia</vt:lpstr>
      <vt:lpstr>Wingdings 2</vt:lpstr>
      <vt:lpstr>Flow</vt:lpstr>
      <vt:lpstr>Welcome to the Upton SATs Awareness Evening 19th April 2018</vt:lpstr>
      <vt:lpstr>What are the SATs?</vt:lpstr>
      <vt:lpstr>Are the SATs used by secondary schools?</vt:lpstr>
      <vt:lpstr>When are the SATs?</vt:lpstr>
      <vt:lpstr>Monday 14th May  – Grammar, Punctuation and Spelling (SPAG)</vt:lpstr>
      <vt:lpstr>Monday 14th May – Grammar, Punctuation and Spelling (SPAG)</vt:lpstr>
      <vt:lpstr>Monday 14th May– Grammar, Punctuation and Spelling (SPAG)</vt:lpstr>
      <vt:lpstr>Monday 14th May – Grammar, Punctuation and Spelling (SPAG)</vt:lpstr>
      <vt:lpstr>Monday 14th May– Grammar, Punctuation and Spelling (SPAG)</vt:lpstr>
      <vt:lpstr>Monday 14th May–Spelling (SPAG)</vt:lpstr>
      <vt:lpstr>Tuesday 15th – Reading Comprehension</vt:lpstr>
      <vt:lpstr>Tuesday 15th – Reading Comprehension</vt:lpstr>
      <vt:lpstr>PowerPoint Presentation</vt:lpstr>
      <vt:lpstr>Wednesday 16th– Maths Papers 1&amp;2</vt:lpstr>
      <vt:lpstr>Wednesday 16th– Maths Papers 1&amp;2</vt:lpstr>
      <vt:lpstr>Wednesday 16th– Maths Papers 1&amp;2</vt:lpstr>
      <vt:lpstr>Thursday 17th– Maths Paper 3</vt:lpstr>
      <vt:lpstr>Thursday 17th– Maths Paper 3</vt:lpstr>
      <vt:lpstr>Thursday 17th– Maths Paper 3</vt:lpstr>
      <vt:lpstr>Writing</vt:lpstr>
      <vt:lpstr>How can Parents Help?</vt:lpstr>
      <vt:lpstr>Is there anything extra that can be done at home?</vt:lpstr>
      <vt:lpstr>During SATs Week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Upton SATs awareness Evening 4th April 2011</dc:title>
  <dc:creator>blunden</dc:creator>
  <cp:lastModifiedBy>Dave Walker</cp:lastModifiedBy>
  <cp:revision>82</cp:revision>
  <cp:lastPrinted>2018-04-19T16:08:30Z</cp:lastPrinted>
  <dcterms:created xsi:type="dcterms:W3CDTF">2011-04-01T13:42:19Z</dcterms:created>
  <dcterms:modified xsi:type="dcterms:W3CDTF">2018-04-19T16:19:08Z</dcterms:modified>
</cp:coreProperties>
</file>