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25" r:id="rId4"/>
  </p:sldMasterIdLst>
  <p:sldIdLst>
    <p:sldId id="256" r:id="rId5"/>
    <p:sldId id="257" r:id="rId6"/>
    <p:sldId id="258" r:id="rId7"/>
    <p:sldId id="259" r:id="rId8"/>
    <p:sldId id="26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426591-7285-F7A7-2903-D8463544FB18}" v="447" dt="2021-02-23T14:45:10.0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dirty="0"/>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Tuesday, February 23, 2021</a:t>
            </a:fld>
            <a:endParaRPr lang="en-US"/>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648252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Tuesday, February 23, 2021</a:t>
            </a:fld>
            <a:endParaRPr lang="en-US"/>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0992576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Tuesday, February 23, 2021</a:t>
            </a:fld>
            <a:endParaRPr lang="en-US"/>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821812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Tuesday, February 23, 2021</a:t>
            </a:fld>
            <a:endParaRPr lang="en-US"/>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442625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Tuesday, February 23, 2021</a:t>
            </a:fld>
            <a:endParaRPr lang="en-US"/>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a:t>
            </a:fld>
            <a:endParaRPr lang="en-US"/>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4353112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Tuesday, February 23, 2021</a:t>
            </a:fld>
            <a:endParaRPr lang="en-US"/>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793350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Tuesday, February 23, 2021</a:t>
            </a:fld>
            <a:endParaRPr lang="en-US"/>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4694800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Tuesday, February 23, 2021</a:t>
            </a:fld>
            <a:endParaRPr lang="en-US"/>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934481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Tuesday, February 23, 2021</a:t>
            </a:fld>
            <a:endParaRPr lang="en-US"/>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679211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Tuesday, February 23, 2021</a:t>
            </a:fld>
            <a:endParaRPr lang="en-US"/>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81430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Tuesday, February 23, 2021</a:t>
            </a:fld>
            <a:endParaRPr lang="en-US"/>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74215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800" cap="all" spc="300" baseline="0">
                <a:solidFill>
                  <a:srgbClr val="FFFFFF"/>
                </a:solidFill>
              </a:defRPr>
            </a:lvl1pPr>
          </a:lstStyle>
          <a:p>
            <a:fld id="{AE0C963C-C1DB-4AFD-9DDC-0691666BF49B}" type="datetime2">
              <a:rPr lang="en-US" smtClean="0"/>
              <a:pPr/>
              <a:t>Tuesday, February 23, 2021</a:t>
            </a:fld>
            <a:endParaRPr lang="en-US" cap="all" dirty="0"/>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800" b="1">
                <a:solidFill>
                  <a:schemeClr val="tx1"/>
                </a:solidFill>
                <a:latin typeface="+mj-lt"/>
              </a:defRPr>
            </a:lvl1pPr>
          </a:lstStyle>
          <a:p>
            <a:pPr algn="l"/>
            <a:endParaRPr lang="en-US"/>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800">
                <a:solidFill>
                  <a:srgbClr val="FFFFFF"/>
                </a:solidFill>
              </a:defRPr>
            </a:lvl1pPr>
          </a:lstStyle>
          <a:p>
            <a:fld id="{C01389E6-C847-4AD0-B56D-D205B2EAB1EE}" type="slidenum">
              <a:rPr lang="en-US" smtClean="0"/>
              <a:pPr/>
              <a:t>‹#›</a:t>
            </a:fld>
            <a:endParaRPr lang="en-US" sz="800" dirty="0"/>
          </a:p>
        </p:txBody>
      </p:sp>
    </p:spTree>
    <p:extLst>
      <p:ext uri="{BB962C8B-B14F-4D97-AF65-F5344CB8AC3E}">
        <p14:creationId xmlns:p14="http://schemas.microsoft.com/office/powerpoint/2010/main" val="2198781495"/>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14" r:id="rId4"/>
    <p:sldLayoutId id="2147483715" r:id="rId5"/>
    <p:sldLayoutId id="2147483720" r:id="rId6"/>
    <p:sldLayoutId id="2147483716" r:id="rId7"/>
    <p:sldLayoutId id="2147483717" r:id="rId8"/>
    <p:sldLayoutId id="2147483718" r:id="rId9"/>
    <p:sldLayoutId id="2147483719" r:id="rId10"/>
    <p:sldLayoutId id="2147483721" r:id="rId11"/>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8">
            <a:extLst>
              <a:ext uri="{FF2B5EF4-FFF2-40B4-BE49-F238E27FC236}">
                <a16:creationId xmlns:a16="http://schemas.microsoft.com/office/drawing/2014/main" id="{36F292AA-C8DB-4CAA-97C9-456CF85406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3">
            <a:extLst>
              <a:ext uri="{FF2B5EF4-FFF2-40B4-BE49-F238E27FC236}">
                <a16:creationId xmlns:a16="http://schemas.microsoft.com/office/drawing/2014/main" id="{6291C01C-107D-4F66-B2D8-7AF385E3EA0E}"/>
              </a:ext>
            </a:extLst>
          </p:cNvPr>
          <p:cNvPicPr>
            <a:picLocks noChangeAspect="1"/>
          </p:cNvPicPr>
          <p:nvPr/>
        </p:nvPicPr>
        <p:blipFill rotWithShape="1">
          <a:blip r:embed="rId2"/>
          <a:srcRect l="20187" r="19609" b="-3"/>
          <a:stretch/>
        </p:blipFill>
        <p:spPr>
          <a:xfrm>
            <a:off x="-1" y="10"/>
            <a:ext cx="4587901" cy="6857990"/>
          </a:xfrm>
          <a:prstGeom prst="rect">
            <a:avLst/>
          </a:prstGeom>
        </p:spPr>
      </p:pic>
      <p:sp>
        <p:nvSpPr>
          <p:cNvPr id="29" name="Rectangle 10">
            <a:extLst>
              <a:ext uri="{FF2B5EF4-FFF2-40B4-BE49-F238E27FC236}">
                <a16:creationId xmlns:a16="http://schemas.microsoft.com/office/drawing/2014/main" id="{AA065953-3D69-4CD4-80C3-DF10DEB4C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902" y="-429"/>
            <a:ext cx="7604097" cy="6857571"/>
          </a:xfrm>
          <a:prstGeom prst="rect">
            <a:avLst/>
          </a:prstGeom>
          <a:gradFill>
            <a:gsLst>
              <a:gs pos="0">
                <a:schemeClr val="accent6">
                  <a:lumMod val="75000"/>
                  <a:alpha val="73000"/>
                </a:schemeClr>
              </a:gs>
              <a:gs pos="100000">
                <a:schemeClr val="accent2"/>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12">
            <a:extLst>
              <a:ext uri="{FF2B5EF4-FFF2-40B4-BE49-F238E27FC236}">
                <a16:creationId xmlns:a16="http://schemas.microsoft.com/office/drawing/2014/main" id="{2AB36DB5-F10D-4EDB-87E2-ECB9301FF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901" y="0"/>
            <a:ext cx="7604097" cy="6858000"/>
          </a:xfrm>
          <a:prstGeom prst="rect">
            <a:avLst/>
          </a:prstGeom>
          <a:gradFill>
            <a:gsLst>
              <a:gs pos="0">
                <a:schemeClr val="accent5">
                  <a:alpha val="37000"/>
                </a:schemeClr>
              </a:gs>
              <a:gs pos="98000">
                <a:schemeClr val="accent2">
                  <a:alpha val="66000"/>
                </a:schemeClr>
              </a:gs>
            </a:gsLst>
            <a:lin ang="12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14">
            <a:extLst>
              <a:ext uri="{FF2B5EF4-FFF2-40B4-BE49-F238E27FC236}">
                <a16:creationId xmlns:a16="http://schemas.microsoft.com/office/drawing/2014/main" id="{446F195D-95DC-419E-BBC1-E2B601A606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599847" y="4355164"/>
            <a:ext cx="7592151" cy="2502836"/>
          </a:xfrm>
          <a:prstGeom prst="rect">
            <a:avLst/>
          </a:prstGeom>
          <a:gradFill>
            <a:gsLst>
              <a:gs pos="22000">
                <a:schemeClr val="accent6">
                  <a:alpha val="39000"/>
                </a:schemeClr>
              </a:gs>
              <a:gs pos="82000">
                <a:schemeClr val="accent5">
                  <a:alpha val="19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16">
            <a:extLst>
              <a:ext uri="{FF2B5EF4-FFF2-40B4-BE49-F238E27FC236}">
                <a16:creationId xmlns:a16="http://schemas.microsoft.com/office/drawing/2014/main" id="{2256CF5B-1DAD-4912-86B9-FCA733692F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704304">
            <a:off x="6080918" y="830588"/>
            <a:ext cx="4998441" cy="4998441"/>
          </a:xfrm>
          <a:prstGeom prst="ellipse">
            <a:avLst/>
          </a:prstGeom>
          <a:gradFill>
            <a:gsLst>
              <a:gs pos="39000">
                <a:schemeClr val="accent4">
                  <a:lumMod val="20000"/>
                  <a:lumOff val="80000"/>
                  <a:alpha val="0"/>
                </a:schemeClr>
              </a:gs>
              <a:gs pos="100000">
                <a:schemeClr val="accent6">
                  <a:alpha val="18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5275425" y="768485"/>
            <a:ext cx="6133656" cy="3169674"/>
          </a:xfrm>
        </p:spPr>
        <p:txBody>
          <a:bodyPr>
            <a:normAutofit/>
          </a:bodyPr>
          <a:lstStyle/>
          <a:p>
            <a:pPr algn="r"/>
            <a:r>
              <a:rPr lang="en-US" dirty="0">
                <a:solidFill>
                  <a:schemeClr val="bg1"/>
                </a:solidFill>
                <a:cs typeface="Calibri Light"/>
              </a:rPr>
              <a:t>Life cycle of a Butterfly</a:t>
            </a:r>
          </a:p>
        </p:txBody>
      </p:sp>
      <p:sp>
        <p:nvSpPr>
          <p:cNvPr id="3" name="Subtitle 2"/>
          <p:cNvSpPr>
            <a:spLocks noGrp="1"/>
          </p:cNvSpPr>
          <p:nvPr>
            <p:ph type="subTitle" idx="1"/>
          </p:nvPr>
        </p:nvSpPr>
        <p:spPr>
          <a:xfrm>
            <a:off x="5862918" y="4793128"/>
            <a:ext cx="5462494" cy="1141157"/>
          </a:xfrm>
        </p:spPr>
        <p:txBody>
          <a:bodyPr vert="horz" lIns="91440" tIns="45720" rIns="91440" bIns="45720" rtlCol="0">
            <a:normAutofit/>
          </a:bodyPr>
          <a:lstStyle/>
          <a:p>
            <a:pPr algn="r"/>
            <a:r>
              <a:rPr lang="en-US" sz="1400">
                <a:solidFill>
                  <a:schemeClr val="bg1"/>
                </a:solidFill>
                <a:cs typeface="Calibri"/>
              </a:rPr>
              <a:t>By Lola</a:t>
            </a:r>
            <a:endParaRPr lang="en-US" sz="1400">
              <a:solidFill>
                <a:schemeClr val="bg1"/>
              </a:solidFill>
            </a:endParaRPr>
          </a:p>
        </p:txBody>
      </p:sp>
    </p:spTree>
    <p:extLst>
      <p:ext uri="{BB962C8B-B14F-4D97-AF65-F5344CB8AC3E}">
        <p14:creationId xmlns:p14="http://schemas.microsoft.com/office/powerpoint/2010/main" val="2561786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E3CBB9B1-7B7D-4BA1-A1AF-572168B395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127220-185D-41F7-A3A8-518864F5C3D8}"/>
              </a:ext>
            </a:extLst>
          </p:cNvPr>
          <p:cNvSpPr>
            <a:spLocks noGrp="1"/>
          </p:cNvSpPr>
          <p:nvPr>
            <p:ph type="title"/>
          </p:nvPr>
        </p:nvSpPr>
        <p:spPr>
          <a:xfrm>
            <a:off x="8643193" y="457201"/>
            <a:ext cx="3091607" cy="1727643"/>
          </a:xfrm>
        </p:spPr>
        <p:txBody>
          <a:bodyPr vert="horz" lIns="0" tIns="0" rIns="0" bIns="0" rtlCol="0" anchor="b">
            <a:normAutofit/>
          </a:bodyPr>
          <a:lstStyle/>
          <a:p>
            <a:r>
              <a:rPr lang="en-US" sz="2800" dirty="0"/>
              <a:t>Butterfly 1st  stage</a:t>
            </a:r>
          </a:p>
        </p:txBody>
      </p:sp>
      <p:pic>
        <p:nvPicPr>
          <p:cNvPr id="6" name="Picture 6" descr="A picture containing green, vegetable&#10;&#10;Description automatically generated">
            <a:extLst>
              <a:ext uri="{FF2B5EF4-FFF2-40B4-BE49-F238E27FC236}">
                <a16:creationId xmlns:a16="http://schemas.microsoft.com/office/drawing/2014/main" id="{2F550E02-12EF-43EB-A2C7-353B06F030DB}"/>
              </a:ext>
            </a:extLst>
          </p:cNvPr>
          <p:cNvPicPr>
            <a:picLocks noGrp="1" noChangeAspect="1"/>
          </p:cNvPicPr>
          <p:nvPr>
            <p:ph type="pic" idx="1"/>
          </p:nvPr>
        </p:nvPicPr>
        <p:blipFill rotWithShape="1">
          <a:blip r:embed="rId2"/>
          <a:srcRect l="17285" r="12748"/>
          <a:stretch/>
        </p:blipFill>
        <p:spPr>
          <a:xfrm>
            <a:off x="20" y="431"/>
            <a:ext cx="8115280" cy="6408311"/>
          </a:xfrm>
          <a:prstGeom prst="rect">
            <a:avLst/>
          </a:prstGeom>
        </p:spPr>
      </p:pic>
      <p:sp>
        <p:nvSpPr>
          <p:cNvPr id="4" name="Text Placeholder 3">
            <a:extLst>
              <a:ext uri="{FF2B5EF4-FFF2-40B4-BE49-F238E27FC236}">
                <a16:creationId xmlns:a16="http://schemas.microsoft.com/office/drawing/2014/main" id="{B801DF29-26CD-42D1-87C0-8A09BA2FCBBF}"/>
              </a:ext>
            </a:extLst>
          </p:cNvPr>
          <p:cNvSpPr>
            <a:spLocks noGrp="1"/>
          </p:cNvSpPr>
          <p:nvPr>
            <p:ph type="body" sz="half" idx="2"/>
          </p:nvPr>
        </p:nvSpPr>
        <p:spPr>
          <a:xfrm>
            <a:off x="8643193" y="2530549"/>
            <a:ext cx="2942813" cy="3428124"/>
          </a:xfrm>
        </p:spPr>
        <p:txBody>
          <a:bodyPr vert="horz" lIns="0" tIns="0" rIns="0" bIns="0" rtlCol="0">
            <a:normAutofit/>
          </a:bodyPr>
          <a:lstStyle/>
          <a:p>
            <a:pPr indent="-228600">
              <a:buFont typeface="Arial" panose="020B0604020202020204" pitchFamily="34" charset="0"/>
              <a:buChar char="•"/>
            </a:pPr>
            <a:r>
              <a:rPr lang="en-US" sz="1400"/>
              <a:t>It all starts when a butterfly lays her eggs, usually on leaves. Inside the eggs, caterpillars grow. The time it takes for the eggs to hatch can vary – in some species, they will hatch within a few weeks and in others they will only hatch once the weather is warm enough.</a:t>
            </a:r>
          </a:p>
        </p:txBody>
      </p:sp>
      <p:sp>
        <p:nvSpPr>
          <p:cNvPr id="17" name="Rectangle 16">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49257"/>
          </a:xfrm>
          <a:prstGeom prst="rect">
            <a:avLst/>
          </a:prstGeom>
          <a:gradFill>
            <a:gsLst>
              <a:gs pos="34000">
                <a:schemeClr val="accent4">
                  <a:alpha val="73000"/>
                </a:schemeClr>
              </a:gs>
              <a:gs pos="100000">
                <a:schemeClr val="accent5">
                  <a:alpha val="8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8314"/>
            <a:ext cx="8115300" cy="449258"/>
          </a:xfrm>
          <a:prstGeom prst="rect">
            <a:avLst/>
          </a:prstGeom>
          <a:gradFill>
            <a:gsLst>
              <a:gs pos="22000">
                <a:schemeClr val="accent5">
                  <a:lumMod val="60000"/>
                  <a:lumOff val="40000"/>
                  <a:alpha val="55000"/>
                </a:schemeClr>
              </a:gs>
              <a:gs pos="99000">
                <a:schemeClr val="accent2"/>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035876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3CBB9B1-7B7D-4BA1-A1AF-572168B395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57617E-7D66-4245-8FFA-B0F230801DFA}"/>
              </a:ext>
            </a:extLst>
          </p:cNvPr>
          <p:cNvSpPr>
            <a:spLocks noGrp="1"/>
          </p:cNvSpPr>
          <p:nvPr>
            <p:ph type="title"/>
          </p:nvPr>
        </p:nvSpPr>
        <p:spPr>
          <a:xfrm>
            <a:off x="8456287" y="-17252"/>
            <a:ext cx="3091607" cy="1727643"/>
          </a:xfrm>
        </p:spPr>
        <p:txBody>
          <a:bodyPr vert="horz" lIns="0" tIns="0" rIns="0" bIns="0" rtlCol="0" anchor="b">
            <a:normAutofit/>
          </a:bodyPr>
          <a:lstStyle/>
          <a:p>
            <a:r>
              <a:rPr lang="en-US" sz="2800"/>
              <a:t>Butterfly 2nd stage</a:t>
            </a:r>
          </a:p>
        </p:txBody>
      </p:sp>
      <p:pic>
        <p:nvPicPr>
          <p:cNvPr id="5" name="Picture 5">
            <a:extLst>
              <a:ext uri="{FF2B5EF4-FFF2-40B4-BE49-F238E27FC236}">
                <a16:creationId xmlns:a16="http://schemas.microsoft.com/office/drawing/2014/main" id="{3D4E49ED-FB77-465D-B595-6AD302CAB4E7}"/>
              </a:ext>
            </a:extLst>
          </p:cNvPr>
          <p:cNvPicPr>
            <a:picLocks noGrp="1" noChangeAspect="1"/>
          </p:cNvPicPr>
          <p:nvPr>
            <p:ph type="pic" idx="1"/>
          </p:nvPr>
        </p:nvPicPr>
        <p:blipFill rotWithShape="1">
          <a:blip r:embed="rId2"/>
          <a:srcRect l="13853" r="13647"/>
          <a:stretch/>
        </p:blipFill>
        <p:spPr>
          <a:xfrm>
            <a:off x="20" y="431"/>
            <a:ext cx="7655205" cy="6408311"/>
          </a:xfrm>
          <a:prstGeom prst="rect">
            <a:avLst/>
          </a:prstGeom>
        </p:spPr>
      </p:pic>
      <p:sp>
        <p:nvSpPr>
          <p:cNvPr id="4" name="Text Placeholder 3">
            <a:extLst>
              <a:ext uri="{FF2B5EF4-FFF2-40B4-BE49-F238E27FC236}">
                <a16:creationId xmlns:a16="http://schemas.microsoft.com/office/drawing/2014/main" id="{59A19844-B632-4805-83C0-DDAEE3030765}"/>
              </a:ext>
            </a:extLst>
          </p:cNvPr>
          <p:cNvSpPr>
            <a:spLocks noGrp="1"/>
          </p:cNvSpPr>
          <p:nvPr>
            <p:ph type="body" sz="half" idx="2"/>
          </p:nvPr>
        </p:nvSpPr>
        <p:spPr>
          <a:xfrm>
            <a:off x="8456287" y="1854814"/>
            <a:ext cx="2942813" cy="3773180"/>
          </a:xfrm>
        </p:spPr>
        <p:txBody>
          <a:bodyPr vert="horz" lIns="0" tIns="0" rIns="0" bIns="0" rtlCol="0" anchor="t">
            <a:normAutofit fontScale="77500" lnSpcReduction="20000"/>
          </a:bodyPr>
          <a:lstStyle/>
          <a:p>
            <a:pPr indent="-228600">
              <a:buFont typeface="Arial" panose="020B0604020202020204" pitchFamily="34" charset="0"/>
              <a:buChar char="•"/>
            </a:pPr>
            <a:endParaRPr lang="en-US" sz="1400"/>
          </a:p>
          <a:p>
            <a:r>
              <a:rPr lang="en-GB" dirty="0">
                <a:ea typeface="+mn-lt"/>
                <a:cs typeface="+mn-lt"/>
              </a:rPr>
              <a:t>Once ready, the caterpillar leaves it egg home and enters living outside! And they have one appetite – they eat their way out of the egg and immediately start chomping on the leaves of the plant. During this stage, they shed their skin four or five times – as the caterpillar grows, its skin becomes too tight and splits open, revealing a new, larger skin underneath.  Did you know? A fully grown caterpillar can be over 100 times larger than when it emerged from its egg. </a:t>
            </a:r>
            <a:endParaRPr lang="en-US"/>
          </a:p>
          <a:p>
            <a:br>
              <a:rPr lang="en-US" dirty="0"/>
            </a:br>
            <a:endParaRPr lang="en-US" dirty="0"/>
          </a:p>
        </p:txBody>
      </p:sp>
      <p:sp>
        <p:nvSpPr>
          <p:cNvPr id="16" name="Rectangle 15">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49257"/>
          </a:xfrm>
          <a:prstGeom prst="rect">
            <a:avLst/>
          </a:prstGeom>
          <a:gradFill>
            <a:gsLst>
              <a:gs pos="34000">
                <a:schemeClr val="accent4">
                  <a:alpha val="73000"/>
                </a:schemeClr>
              </a:gs>
              <a:gs pos="100000">
                <a:schemeClr val="accent5">
                  <a:alpha val="8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8314"/>
            <a:ext cx="8115300" cy="449258"/>
          </a:xfrm>
          <a:prstGeom prst="rect">
            <a:avLst/>
          </a:prstGeom>
          <a:gradFill>
            <a:gsLst>
              <a:gs pos="22000">
                <a:schemeClr val="accent5">
                  <a:lumMod val="60000"/>
                  <a:lumOff val="40000"/>
                  <a:alpha val="55000"/>
                </a:schemeClr>
              </a:gs>
              <a:gs pos="99000">
                <a:schemeClr val="accent2"/>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692156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3CBB9B1-7B7D-4BA1-A1AF-572168B395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03AD19-1F92-4A75-B97B-FE2362A2C40B}"/>
              </a:ext>
            </a:extLst>
          </p:cNvPr>
          <p:cNvSpPr>
            <a:spLocks noGrp="1"/>
          </p:cNvSpPr>
          <p:nvPr>
            <p:ph type="title"/>
          </p:nvPr>
        </p:nvSpPr>
        <p:spPr>
          <a:xfrm>
            <a:off x="8686325" y="-232912"/>
            <a:ext cx="3091607" cy="1727643"/>
          </a:xfrm>
        </p:spPr>
        <p:txBody>
          <a:bodyPr vert="horz" lIns="0" tIns="0" rIns="0" bIns="0" rtlCol="0" anchor="b">
            <a:normAutofit/>
          </a:bodyPr>
          <a:lstStyle/>
          <a:p>
            <a:r>
              <a:rPr lang="en-US" sz="2800"/>
              <a:t>Butterfly 3rd stage</a:t>
            </a:r>
          </a:p>
        </p:txBody>
      </p:sp>
      <p:pic>
        <p:nvPicPr>
          <p:cNvPr id="5" name="Picture 5">
            <a:extLst>
              <a:ext uri="{FF2B5EF4-FFF2-40B4-BE49-F238E27FC236}">
                <a16:creationId xmlns:a16="http://schemas.microsoft.com/office/drawing/2014/main" id="{BA592117-A2B1-426E-A0E8-C90F3F0BC8A3}"/>
              </a:ext>
            </a:extLst>
          </p:cNvPr>
          <p:cNvPicPr>
            <a:picLocks noGrp="1" noChangeAspect="1"/>
          </p:cNvPicPr>
          <p:nvPr>
            <p:ph type="pic" idx="1"/>
          </p:nvPr>
        </p:nvPicPr>
        <p:blipFill rotWithShape="1">
          <a:blip r:embed="rId2"/>
          <a:srcRect l="14225" r="14224" b="-1"/>
          <a:stretch/>
        </p:blipFill>
        <p:spPr>
          <a:xfrm>
            <a:off x="20" y="431"/>
            <a:ext cx="8115280" cy="6408311"/>
          </a:xfrm>
          <a:prstGeom prst="rect">
            <a:avLst/>
          </a:prstGeom>
        </p:spPr>
      </p:pic>
      <p:sp>
        <p:nvSpPr>
          <p:cNvPr id="4" name="Text Placeholder 3">
            <a:extLst>
              <a:ext uri="{FF2B5EF4-FFF2-40B4-BE49-F238E27FC236}">
                <a16:creationId xmlns:a16="http://schemas.microsoft.com/office/drawing/2014/main" id="{017C2D38-C5BF-4EE1-B1E2-81CB8FE93802}"/>
              </a:ext>
            </a:extLst>
          </p:cNvPr>
          <p:cNvSpPr>
            <a:spLocks noGrp="1"/>
          </p:cNvSpPr>
          <p:nvPr>
            <p:ph type="body" sz="half" idx="2"/>
          </p:nvPr>
        </p:nvSpPr>
        <p:spPr>
          <a:xfrm>
            <a:off x="8614438" y="1639153"/>
            <a:ext cx="2942813" cy="4276388"/>
          </a:xfrm>
        </p:spPr>
        <p:txBody>
          <a:bodyPr vert="horz" lIns="0" tIns="0" rIns="0" bIns="0" rtlCol="0" anchor="t">
            <a:normAutofit/>
          </a:bodyPr>
          <a:lstStyle/>
          <a:p>
            <a:pPr>
              <a:buFont typeface="Arial" panose="020B0604020202020204" pitchFamily="34" charset="0"/>
              <a:buChar char="•"/>
            </a:pPr>
            <a:r>
              <a:rPr lang="en-US" sz="1400" dirty="0">
                <a:ea typeface="+mn-lt"/>
                <a:cs typeface="+mn-lt"/>
              </a:rPr>
              <a:t>Once fully grown, the caterpillar forms itself into a “pupa” (or chrysalis) – a kind of vessel in which the caterpillar changes into a butterfly. They usually do this on twigs. The “pupa” stage may last a few weeks to lots of months depending on the species. During this time, a hardened case forms around the pupa to protect it from predators and bad weather conditions. And inside, the limbs and organs of the caterpillar transform. </a:t>
            </a:r>
            <a:endParaRPr lang="en-US" sz="1400" dirty="0"/>
          </a:p>
          <a:p>
            <a:br>
              <a:rPr lang="en-US" dirty="0"/>
            </a:br>
            <a:endParaRPr lang="en-US" dirty="0"/>
          </a:p>
        </p:txBody>
      </p:sp>
      <p:sp>
        <p:nvSpPr>
          <p:cNvPr id="16" name="Rectangle 15">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49257"/>
          </a:xfrm>
          <a:prstGeom prst="rect">
            <a:avLst/>
          </a:prstGeom>
          <a:gradFill>
            <a:gsLst>
              <a:gs pos="34000">
                <a:schemeClr val="accent4">
                  <a:alpha val="73000"/>
                </a:schemeClr>
              </a:gs>
              <a:gs pos="100000">
                <a:schemeClr val="accent5">
                  <a:alpha val="8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8314"/>
            <a:ext cx="8115300" cy="449258"/>
          </a:xfrm>
          <a:prstGeom prst="rect">
            <a:avLst/>
          </a:prstGeom>
          <a:gradFill>
            <a:gsLst>
              <a:gs pos="22000">
                <a:schemeClr val="accent5">
                  <a:lumMod val="60000"/>
                  <a:lumOff val="40000"/>
                  <a:alpha val="55000"/>
                </a:schemeClr>
              </a:gs>
              <a:gs pos="99000">
                <a:schemeClr val="accent2"/>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36927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7" name="Rectangle 26">
            <a:extLst>
              <a:ext uri="{FF2B5EF4-FFF2-40B4-BE49-F238E27FC236}">
                <a16:creationId xmlns:a16="http://schemas.microsoft.com/office/drawing/2014/main" id="{E3CBB9B1-7B7D-4BA1-A1AF-572168B395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8D4B84-F1E8-4048-9143-74F7A99AD6A0}"/>
              </a:ext>
            </a:extLst>
          </p:cNvPr>
          <p:cNvSpPr>
            <a:spLocks noGrp="1"/>
          </p:cNvSpPr>
          <p:nvPr>
            <p:ph type="title"/>
          </p:nvPr>
        </p:nvSpPr>
        <p:spPr>
          <a:xfrm>
            <a:off x="8643193" y="457201"/>
            <a:ext cx="3091607" cy="1727643"/>
          </a:xfrm>
        </p:spPr>
        <p:txBody>
          <a:bodyPr vert="horz" lIns="0" tIns="0" rIns="0" bIns="0" rtlCol="0" anchor="b">
            <a:normAutofit/>
          </a:bodyPr>
          <a:lstStyle/>
          <a:p>
            <a:r>
              <a:rPr lang="en-US" sz="2800"/>
              <a:t>Butterfly 4th stage</a:t>
            </a:r>
          </a:p>
        </p:txBody>
      </p:sp>
      <p:pic>
        <p:nvPicPr>
          <p:cNvPr id="5" name="Picture 5">
            <a:extLst>
              <a:ext uri="{FF2B5EF4-FFF2-40B4-BE49-F238E27FC236}">
                <a16:creationId xmlns:a16="http://schemas.microsoft.com/office/drawing/2014/main" id="{01D78B0E-3497-4347-A716-F8521015D608}"/>
              </a:ext>
            </a:extLst>
          </p:cNvPr>
          <p:cNvPicPr>
            <a:picLocks noGrp="1" noChangeAspect="1"/>
          </p:cNvPicPr>
          <p:nvPr>
            <p:ph type="pic" idx="1"/>
          </p:nvPr>
        </p:nvPicPr>
        <p:blipFill rotWithShape="1">
          <a:blip r:embed="rId2"/>
          <a:srcRect t="31680" r="1" b="8701"/>
          <a:stretch/>
        </p:blipFill>
        <p:spPr>
          <a:xfrm>
            <a:off x="20" y="431"/>
            <a:ext cx="8115280" cy="6408311"/>
          </a:xfrm>
          <a:prstGeom prst="rect">
            <a:avLst/>
          </a:prstGeom>
        </p:spPr>
      </p:pic>
      <p:sp>
        <p:nvSpPr>
          <p:cNvPr id="4" name="Text Placeholder 3">
            <a:extLst>
              <a:ext uri="{FF2B5EF4-FFF2-40B4-BE49-F238E27FC236}">
                <a16:creationId xmlns:a16="http://schemas.microsoft.com/office/drawing/2014/main" id="{DFF19F70-708A-4302-B386-37558063CB94}"/>
              </a:ext>
            </a:extLst>
          </p:cNvPr>
          <p:cNvSpPr>
            <a:spLocks noGrp="1"/>
          </p:cNvSpPr>
          <p:nvPr>
            <p:ph type="body" sz="half" idx="2"/>
          </p:nvPr>
        </p:nvSpPr>
        <p:spPr>
          <a:xfrm>
            <a:off x="8643193" y="2530549"/>
            <a:ext cx="2942813" cy="3428124"/>
          </a:xfrm>
        </p:spPr>
        <p:txBody>
          <a:bodyPr vert="horz" lIns="0" tIns="0" rIns="0" bIns="0" rtlCol="0">
            <a:normAutofit/>
          </a:bodyPr>
          <a:lstStyle/>
          <a:p>
            <a:pPr indent="-228600">
              <a:buFont typeface="Arial" panose="020B0604020202020204" pitchFamily="34" charset="0"/>
              <a:buChar char="•"/>
            </a:pPr>
            <a:r>
              <a:rPr lang="en-US" sz="1400"/>
              <a:t>Once the butterfly is ready to emerge, the case around the pupa splits open. But it’s not time for take-off , as the wings are at first wet, soft and wrinkled against the body. The butterfly waits for its wings to dry, and pumps a liquid called hemolymph into them so that they become big and strong. Once ready to fly, the butterfly then takes to the air in search for flowers to feed on and for other butterflies to mate with.</a:t>
            </a:r>
          </a:p>
        </p:txBody>
      </p:sp>
      <p:sp>
        <p:nvSpPr>
          <p:cNvPr id="29" name="Rectangle 28">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49257"/>
          </a:xfrm>
          <a:prstGeom prst="rect">
            <a:avLst/>
          </a:prstGeom>
          <a:gradFill>
            <a:gsLst>
              <a:gs pos="34000">
                <a:schemeClr val="accent4">
                  <a:alpha val="73000"/>
                </a:schemeClr>
              </a:gs>
              <a:gs pos="100000">
                <a:schemeClr val="accent5">
                  <a:alpha val="8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8314"/>
            <a:ext cx="8115300" cy="449258"/>
          </a:xfrm>
          <a:prstGeom prst="rect">
            <a:avLst/>
          </a:prstGeom>
          <a:gradFill>
            <a:gsLst>
              <a:gs pos="22000">
                <a:schemeClr val="accent5">
                  <a:lumMod val="60000"/>
                  <a:lumOff val="40000"/>
                  <a:alpha val="55000"/>
                </a:schemeClr>
              </a:gs>
              <a:gs pos="99000">
                <a:schemeClr val="accent2"/>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09062266"/>
      </p:ext>
    </p:extLst>
  </p:cSld>
  <p:clrMapOvr>
    <a:masterClrMapping/>
  </p:clrMapOvr>
</p:sld>
</file>

<file path=ppt/theme/theme1.xml><?xml version="1.0" encoding="utf-8"?>
<a:theme xmlns:a="http://schemas.openxmlformats.org/drawingml/2006/main" name="GradientRiseVTI">
  <a:themeElements>
    <a:clrScheme name="AnalogousFromLightSeedRightStep">
      <a:dk1>
        <a:srgbClr val="000000"/>
      </a:dk1>
      <a:lt1>
        <a:srgbClr val="FFFFFF"/>
      </a:lt1>
      <a:dk2>
        <a:srgbClr val="412B24"/>
      </a:dk2>
      <a:lt2>
        <a:srgbClr val="E2E7E8"/>
      </a:lt2>
      <a:accent1>
        <a:srgbClr val="C1988D"/>
      </a:accent1>
      <a:accent2>
        <a:srgbClr val="B6A17C"/>
      </a:accent2>
      <a:accent3>
        <a:srgbClr val="A4A67E"/>
      </a:accent3>
      <a:accent4>
        <a:srgbClr val="90A974"/>
      </a:accent4>
      <a:accent5>
        <a:srgbClr val="86AB81"/>
      </a:accent5>
      <a:accent6>
        <a:srgbClr val="77AF88"/>
      </a:accent6>
      <a:hlink>
        <a:srgbClr val="5C8B98"/>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ReferenceId xmlns="6da5be38-6c6a-4600-a2be-cdd67fd4ef2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B7306C99BF1C44F86B1C6804D288EE3" ma:contentTypeVersion="13" ma:contentTypeDescription="Create a new document." ma:contentTypeScope="" ma:versionID="e4ee593222052acf762ec56661030ecc">
  <xsd:schema xmlns:xsd="http://www.w3.org/2001/XMLSchema" xmlns:xs="http://www.w3.org/2001/XMLSchema" xmlns:p="http://schemas.microsoft.com/office/2006/metadata/properties" xmlns:ns2="6da5be38-6c6a-4600-a2be-cdd67fd4ef25" xmlns:ns3="b9a6a1d5-b5e4-4b4f-8584-940dee4f8ef2" targetNamespace="http://schemas.microsoft.com/office/2006/metadata/properties" ma:root="true" ma:fieldsID="7c8011f976af4e5808cf9e8a567284fd" ns2:_="" ns3:_="">
    <xsd:import namespace="6da5be38-6c6a-4600-a2be-cdd67fd4ef25"/>
    <xsd:import namespace="b9a6a1d5-b5e4-4b4f-8584-940dee4f8ef2"/>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a5be38-6c6a-4600-a2be-cdd67fd4ef25"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9a6a1d5-b5e4-4b4f-8584-940dee4f8ef2"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F43B740-D6C1-4D64-9866-3B3E2840CB90}">
  <ds:schemaRefs>
    <ds:schemaRef ds:uri="http://schemas.microsoft.com/office/2006/metadata/properties"/>
    <ds:schemaRef ds:uri="http://schemas.microsoft.com/office/infopath/2007/PartnerControls"/>
    <ds:schemaRef ds:uri="6da5be38-6c6a-4600-a2be-cdd67fd4ef25"/>
  </ds:schemaRefs>
</ds:datastoreItem>
</file>

<file path=customXml/itemProps2.xml><?xml version="1.0" encoding="utf-8"?>
<ds:datastoreItem xmlns:ds="http://schemas.openxmlformats.org/officeDocument/2006/customXml" ds:itemID="{16F194CA-7FD9-4DC3-A26F-BC81AC71C798}">
  <ds:schemaRefs>
    <ds:schemaRef ds:uri="http://schemas.microsoft.com/sharepoint/v3/contenttype/forms"/>
  </ds:schemaRefs>
</ds:datastoreItem>
</file>

<file path=customXml/itemProps3.xml><?xml version="1.0" encoding="utf-8"?>
<ds:datastoreItem xmlns:ds="http://schemas.openxmlformats.org/officeDocument/2006/customXml" ds:itemID="{CC722AB5-0B94-4E36-BEAC-6D30931EE4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da5be38-6c6a-4600-a2be-cdd67fd4ef25"/>
    <ds:schemaRef ds:uri="b9a6a1d5-b5e4-4b4f-8584-940dee4f8ef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Widescreen</PresentationFormat>
  <Paragraphs>0</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GradientRiseVTI</vt:lpstr>
      <vt:lpstr>Life cycle of a Butterfly</vt:lpstr>
      <vt:lpstr>Butterfly 1st  stage</vt:lpstr>
      <vt:lpstr>Butterfly 2nd stage</vt:lpstr>
      <vt:lpstr>Butterfly 3rd stage</vt:lpstr>
      <vt:lpstr>Butterfly 4th stage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Life</dc:title>
  <dc:creator/>
  <cp:lastModifiedBy/>
  <cp:revision>89</cp:revision>
  <dcterms:created xsi:type="dcterms:W3CDTF">2019-10-17T21:24:50Z</dcterms:created>
  <dcterms:modified xsi:type="dcterms:W3CDTF">2021-02-23T14:45:19Z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0x0101002B7306C99BF1C44F86B1C6804D288EE3</vt:lpwstr>
  </property>
</Properties>
</file>