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7" r:id="rId4"/>
    <p:sldId id="268" r:id="rId5"/>
    <p:sldId id="281" r:id="rId6"/>
    <p:sldId id="275" r:id="rId7"/>
    <p:sldId id="262" r:id="rId8"/>
    <p:sldId id="258" r:id="rId9"/>
    <p:sldId id="264" r:id="rId10"/>
    <p:sldId id="260" r:id="rId11"/>
    <p:sldId id="286" r:id="rId12"/>
    <p:sldId id="265" r:id="rId13"/>
    <p:sldId id="266" r:id="rId14"/>
    <p:sldId id="280" r:id="rId15"/>
    <p:sldId id="261"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F5E1FE6B-57C8-47EF-B41C-EAEA030FAE7D}"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1FE6B-57C8-47EF-B41C-EAEA030FAE7D}"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F5E1FE6B-57C8-47EF-B41C-EAEA030FAE7D}"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D28BCF-64F2-4F25-A4C5-40B3E46B0AA5}" type="datetimeFigureOut">
              <a:rPr lang="en-GB" smtClean="0"/>
              <a:pPr/>
              <a:t>06/09/2016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1FE6B-57C8-47EF-B41C-EAEA030FAE7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DD28BCF-64F2-4F25-A4C5-40B3E46B0AA5}" type="datetimeFigureOut">
              <a:rPr lang="en-GB" smtClean="0"/>
              <a:pPr/>
              <a:t>06/09/2016</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5E1FE6B-57C8-47EF-B41C-EAEA030FAE7D}"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Shoot for the St   </a:t>
            </a:r>
            <a:r>
              <a:rPr lang="en-GB" dirty="0" err="1" smtClean="0"/>
              <a:t>rs</a:t>
            </a:r>
            <a:endParaRPr lang="en-GB" dirty="0"/>
          </a:p>
        </p:txBody>
      </p:sp>
      <p:sp>
        <p:nvSpPr>
          <p:cNvPr id="3" name="Subtitle 2"/>
          <p:cNvSpPr>
            <a:spLocks noGrp="1"/>
          </p:cNvSpPr>
          <p:nvPr>
            <p:ph type="subTitle" idx="1"/>
          </p:nvPr>
        </p:nvSpPr>
        <p:spPr>
          <a:xfrm>
            <a:off x="533400" y="3228536"/>
            <a:ext cx="7999040" cy="2720744"/>
          </a:xfrm>
        </p:spPr>
        <p:txBody>
          <a:bodyPr/>
          <a:lstStyle/>
          <a:p>
            <a:endParaRPr lang="en-GB" dirty="0" smtClean="0"/>
          </a:p>
          <a:p>
            <a:r>
              <a:rPr lang="en-GB" dirty="0" smtClean="0"/>
              <a:t>Behaviour at Upton Junior School</a:t>
            </a:r>
            <a:endParaRPr lang="en-GB" dirty="0"/>
          </a:p>
        </p:txBody>
      </p:sp>
      <p:sp>
        <p:nvSpPr>
          <p:cNvPr id="4" name="5-Point Star 3"/>
          <p:cNvSpPr/>
          <p:nvPr/>
        </p:nvSpPr>
        <p:spPr>
          <a:xfrm>
            <a:off x="7380312" y="2420888"/>
            <a:ext cx="432048" cy="648072"/>
          </a:xfrm>
          <a:prstGeom prst="star5">
            <a:avLst>
              <a:gd name="adj" fmla="val 21061"/>
              <a:gd name="hf" fmla="val 105146"/>
              <a:gd name="vf" fmla="val 11055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58"/>
          <p:cNvPicPr>
            <a:picLocks noChangeAspect="1" noChangeArrowheads="1"/>
          </p:cNvPicPr>
          <p:nvPr/>
        </p:nvPicPr>
        <p:blipFill>
          <a:blip r:embed="rId2" cstate="print"/>
          <a:srcRect/>
          <a:stretch>
            <a:fillRect/>
          </a:stretch>
        </p:blipFill>
        <p:spPr bwMode="auto">
          <a:xfrm>
            <a:off x="6372200" y="4437112"/>
            <a:ext cx="2448272" cy="217346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Points</a:t>
            </a:r>
            <a:endParaRPr lang="en-GB" dirty="0"/>
          </a:p>
        </p:txBody>
      </p:sp>
      <p:sp>
        <p:nvSpPr>
          <p:cNvPr id="3" name="Content Placeholder 2"/>
          <p:cNvSpPr>
            <a:spLocks noGrp="1"/>
          </p:cNvSpPr>
          <p:nvPr>
            <p:ph idx="1"/>
          </p:nvPr>
        </p:nvSpPr>
        <p:spPr/>
        <p:txBody>
          <a:bodyPr/>
          <a:lstStyle/>
          <a:p>
            <a:r>
              <a:rPr lang="en-GB" dirty="0" smtClean="0"/>
              <a:t>Each child starts off with 5 points at the beginning of every day.</a:t>
            </a:r>
          </a:p>
          <a:p>
            <a:endParaRPr lang="en-GB" dirty="0" smtClean="0"/>
          </a:p>
          <a:p>
            <a:r>
              <a:rPr lang="en-GB" dirty="0" smtClean="0"/>
              <a:t>Possible total of 25 points a week.</a:t>
            </a:r>
          </a:p>
          <a:p>
            <a:endParaRPr lang="en-GB" dirty="0" smtClean="0"/>
          </a:p>
          <a:p>
            <a:r>
              <a:rPr lang="en-GB" dirty="0" smtClean="0"/>
              <a:t>The points will also be looked at on a 3 weekly basis.</a:t>
            </a:r>
          </a:p>
          <a:p>
            <a:pPr>
              <a:buNone/>
            </a:pP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84168" y="5085184"/>
            <a:ext cx="2736304"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200" y="332656"/>
            <a:ext cx="8229600" cy="1143000"/>
          </a:xfrm>
        </p:spPr>
        <p:txBody>
          <a:bodyPr/>
          <a:lstStyle/>
          <a:p>
            <a:r>
              <a:rPr lang="en-GB" dirty="0" smtClean="0"/>
              <a:t>Sanctions</a:t>
            </a:r>
            <a:endParaRPr lang="en-GB" dirty="0"/>
          </a:p>
        </p:txBody>
      </p:sp>
      <p:sp>
        <p:nvSpPr>
          <p:cNvPr id="3" name="Content Placeholder 2"/>
          <p:cNvSpPr>
            <a:spLocks noGrp="1"/>
          </p:cNvSpPr>
          <p:nvPr>
            <p:ph idx="1"/>
          </p:nvPr>
        </p:nvSpPr>
        <p:spPr>
          <a:xfrm>
            <a:off x="323528" y="1475656"/>
            <a:ext cx="8568952" cy="5265712"/>
          </a:xfrm>
        </p:spPr>
        <p:txBody>
          <a:bodyPr>
            <a:normAutofit fontScale="92500" lnSpcReduction="20000"/>
          </a:bodyPr>
          <a:lstStyle/>
          <a:p>
            <a:pPr marL="0" indent="0">
              <a:buNone/>
            </a:pPr>
            <a:r>
              <a:rPr lang="en-GB" dirty="0"/>
              <a:t>If a child </a:t>
            </a:r>
            <a:r>
              <a:rPr lang="en-GB" dirty="0" smtClean="0"/>
              <a:t>is…</a:t>
            </a:r>
            <a:endParaRPr lang="en-GB" dirty="0" smtClean="0"/>
          </a:p>
          <a:p>
            <a:pPr>
              <a:buNone/>
            </a:pPr>
            <a:endParaRPr lang="en-GB" dirty="0" smtClean="0"/>
          </a:p>
          <a:p>
            <a:r>
              <a:rPr lang="en-GB" dirty="0" smtClean="0"/>
              <a:t>talking</a:t>
            </a:r>
          </a:p>
          <a:p>
            <a:r>
              <a:rPr lang="en-GB" dirty="0" smtClean="0"/>
              <a:t>messing around</a:t>
            </a:r>
          </a:p>
          <a:p>
            <a:r>
              <a:rPr lang="en-GB" dirty="0" smtClean="0"/>
              <a:t>refusing </a:t>
            </a:r>
            <a:r>
              <a:rPr lang="en-GB" dirty="0"/>
              <a:t>to </a:t>
            </a:r>
            <a:r>
              <a:rPr lang="en-GB" dirty="0" smtClean="0"/>
              <a:t>work</a:t>
            </a:r>
          </a:p>
          <a:p>
            <a:r>
              <a:rPr lang="en-GB" dirty="0" smtClean="0"/>
              <a:t>rude</a:t>
            </a:r>
          </a:p>
          <a:p>
            <a:r>
              <a:rPr lang="en-GB" dirty="0" smtClean="0"/>
              <a:t>disrupting </a:t>
            </a:r>
            <a:r>
              <a:rPr lang="en-GB" dirty="0"/>
              <a:t>the lesson </a:t>
            </a:r>
            <a:r>
              <a:rPr lang="en-GB" dirty="0" err="1"/>
              <a:t>etc</a:t>
            </a:r>
            <a:r>
              <a:rPr lang="en-GB" dirty="0"/>
              <a:t> </a:t>
            </a:r>
            <a:endParaRPr lang="en-GB" dirty="0" smtClean="0"/>
          </a:p>
          <a:p>
            <a:pPr marL="0" indent="0">
              <a:buNone/>
            </a:pPr>
            <a:endParaRPr lang="en-GB" dirty="0" smtClean="0"/>
          </a:p>
          <a:p>
            <a:pPr marL="0" indent="0">
              <a:buNone/>
            </a:pPr>
            <a:r>
              <a:rPr lang="en-GB" dirty="0" smtClean="0"/>
              <a:t>They will be giving a verbal warning.</a:t>
            </a:r>
          </a:p>
          <a:p>
            <a:pPr marL="0" indent="0">
              <a:buNone/>
            </a:pPr>
            <a:endParaRPr lang="en-GB" dirty="0" smtClean="0"/>
          </a:p>
          <a:p>
            <a:pPr marL="0" indent="0" algn="just">
              <a:buNone/>
            </a:pPr>
            <a:r>
              <a:rPr lang="en-GB" dirty="0" smtClean="0"/>
              <a:t>If their behaviour does not improve then </a:t>
            </a:r>
            <a:r>
              <a:rPr lang="en-GB" dirty="0"/>
              <a:t>a </a:t>
            </a:r>
            <a:r>
              <a:rPr lang="en-GB" dirty="0"/>
              <a:t>yellow warning card </a:t>
            </a:r>
            <a:r>
              <a:rPr lang="en-GB" dirty="0"/>
              <a:t>gets placed on the desk in front of them. </a:t>
            </a:r>
            <a:endParaRPr lang="en-GB" dirty="0" smtClean="0"/>
          </a:p>
          <a:p>
            <a:pPr marL="0" indent="0" algn="just">
              <a:buNone/>
            </a:pPr>
            <a:r>
              <a:rPr lang="en-GB" dirty="0" smtClean="0"/>
              <a:t>This </a:t>
            </a:r>
            <a:r>
              <a:rPr lang="en-GB" dirty="0"/>
              <a:t>will act as a reminder to the child that they have got to improve their behaviour. </a:t>
            </a: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556792"/>
            <a:ext cx="8291264" cy="4767808"/>
          </a:xfrm>
        </p:spPr>
        <p:txBody>
          <a:bodyPr/>
          <a:lstStyle/>
          <a:p>
            <a:r>
              <a:rPr lang="en-GB" dirty="0"/>
              <a:t>If a child improves their behaviour they can then earn the yellow card back. The yellow card can then be removed from the table.</a:t>
            </a:r>
          </a:p>
          <a:p>
            <a:pPr>
              <a:buNone/>
            </a:pPr>
            <a:endParaRPr lang="en-GB" dirty="0"/>
          </a:p>
          <a:p>
            <a:r>
              <a:rPr lang="en-GB" dirty="0"/>
              <a:t>If a child continues to misbehave the yellow card is changed to a red card. </a:t>
            </a:r>
            <a:endParaRPr lang="en-GB" dirty="0" smtClean="0"/>
          </a:p>
          <a:p>
            <a:pPr>
              <a:buNone/>
            </a:pPr>
            <a:endParaRPr lang="en-GB" dirty="0"/>
          </a:p>
        </p:txBody>
      </p:sp>
      <p:pic>
        <p:nvPicPr>
          <p:cNvPr id="20482" name="Picture 2" descr="http://www.primaryteaching.co.uk/prodimg/CC18_1_Thumb.jpg"/>
          <p:cNvPicPr>
            <a:picLocks noChangeAspect="1" noChangeArrowheads="1"/>
          </p:cNvPicPr>
          <p:nvPr/>
        </p:nvPicPr>
        <p:blipFill>
          <a:blip r:embed="rId2" cstate="print"/>
          <a:srcRect/>
          <a:stretch>
            <a:fillRect/>
          </a:stretch>
        </p:blipFill>
        <p:spPr bwMode="auto">
          <a:xfrm>
            <a:off x="1547664" y="4797152"/>
            <a:ext cx="1524000" cy="1524001"/>
          </a:xfrm>
          <a:prstGeom prst="rect">
            <a:avLst/>
          </a:prstGeom>
          <a:noFill/>
        </p:spPr>
      </p:pic>
      <p:pic>
        <p:nvPicPr>
          <p:cNvPr id="20484" name="Picture 4" descr="http://www.primaryteaching.co.uk/prodimg/CC19_1_Zoom.jpg"/>
          <p:cNvPicPr>
            <a:picLocks noChangeAspect="1" noChangeArrowheads="1"/>
          </p:cNvPicPr>
          <p:nvPr/>
        </p:nvPicPr>
        <p:blipFill>
          <a:blip r:embed="rId3" cstate="print"/>
          <a:srcRect/>
          <a:stretch>
            <a:fillRect/>
          </a:stretch>
        </p:blipFill>
        <p:spPr bwMode="auto">
          <a:xfrm>
            <a:off x="5868144" y="4797152"/>
            <a:ext cx="1635696" cy="163569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If a child has a </a:t>
            </a:r>
            <a:r>
              <a:rPr lang="en-GB" dirty="0" smtClean="0">
                <a:solidFill>
                  <a:srgbClr val="FFFF00"/>
                </a:solidFill>
              </a:rPr>
              <a:t>yellow card </a:t>
            </a:r>
            <a:r>
              <a:rPr lang="en-GB" dirty="0" smtClean="0"/>
              <a:t>on </a:t>
            </a:r>
            <a:r>
              <a:rPr lang="en-GB" dirty="0" smtClean="0"/>
              <a:t>their desk at the end of the lesson they lose 1 point.</a:t>
            </a:r>
          </a:p>
          <a:p>
            <a:endParaRPr lang="en-GB" dirty="0" smtClean="0"/>
          </a:p>
          <a:p>
            <a:r>
              <a:rPr lang="en-GB" dirty="0" smtClean="0"/>
              <a:t>If a child has a </a:t>
            </a:r>
            <a:r>
              <a:rPr lang="en-GB" dirty="0" smtClean="0">
                <a:solidFill>
                  <a:srgbClr val="FF0000"/>
                </a:solidFill>
              </a:rPr>
              <a:t>red card </a:t>
            </a:r>
            <a:r>
              <a:rPr lang="en-GB" dirty="0" smtClean="0"/>
              <a:t>on their desk at the end of the lesson they lose 2 points.</a:t>
            </a:r>
          </a:p>
          <a:p>
            <a:pPr>
              <a:buNone/>
            </a:pPr>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dirty="0" smtClean="0"/>
              <a:t>Spreadsheets</a:t>
            </a:r>
            <a:endParaRPr lang="en-GB" dirty="0"/>
          </a:p>
        </p:txBody>
      </p:sp>
      <p:pic>
        <p:nvPicPr>
          <p:cNvPr id="4" name="Content Placeholder 3"/>
          <p:cNvPicPr>
            <a:picLocks noGrp="1"/>
          </p:cNvPicPr>
          <p:nvPr>
            <p:ph idx="1"/>
          </p:nvPr>
        </p:nvPicPr>
        <p:blipFill>
          <a:blip r:embed="rId2" cstate="print"/>
          <a:srcRect l="1024" t="10518" r="36551" b="47365"/>
          <a:stretch>
            <a:fillRect/>
          </a:stretch>
        </p:blipFill>
        <p:spPr bwMode="auto">
          <a:xfrm>
            <a:off x="395536" y="1988840"/>
            <a:ext cx="8229600" cy="3371075"/>
          </a:xfrm>
          <a:prstGeom prst="rect">
            <a:avLst/>
          </a:prstGeom>
          <a:noFill/>
        </p:spPr>
      </p:pic>
      <p:sp>
        <p:nvSpPr>
          <p:cNvPr id="5" name="TextBox 4"/>
          <p:cNvSpPr txBox="1"/>
          <p:nvPr/>
        </p:nvSpPr>
        <p:spPr>
          <a:xfrm>
            <a:off x="395536" y="1124744"/>
            <a:ext cx="8352928" cy="1292662"/>
          </a:xfrm>
          <a:prstGeom prst="rect">
            <a:avLst/>
          </a:prstGeom>
          <a:noFill/>
        </p:spPr>
        <p:txBody>
          <a:bodyPr wrap="square" rtlCol="0">
            <a:spAutoFit/>
          </a:bodyPr>
          <a:lstStyle/>
          <a:p>
            <a:r>
              <a:rPr lang="en-GB" sz="2600" dirty="0" smtClean="0">
                <a:ea typeface="Tahoma" pitchFamily="34" charset="0"/>
                <a:cs typeface="Tahoma" pitchFamily="34" charset="0"/>
              </a:rPr>
              <a:t>Excel spreadsheets have been set up to track children’s behaviour.</a:t>
            </a:r>
          </a:p>
          <a:p>
            <a:endParaRPr lang="en-GB" sz="2600" dirty="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Daily rewards</a:t>
            </a:r>
            <a:endParaRPr lang="en-GB" dirty="0"/>
          </a:p>
        </p:txBody>
      </p:sp>
      <p:sp>
        <p:nvSpPr>
          <p:cNvPr id="3" name="Content Placeholder 2"/>
          <p:cNvSpPr>
            <a:spLocks noGrp="1"/>
          </p:cNvSpPr>
          <p:nvPr>
            <p:ph idx="1"/>
          </p:nvPr>
        </p:nvSpPr>
        <p:spPr/>
        <p:txBody>
          <a:bodyPr/>
          <a:lstStyle/>
          <a:p>
            <a:r>
              <a:rPr lang="en-GB" dirty="0" smtClean="0"/>
              <a:t>Verbal praise</a:t>
            </a:r>
          </a:p>
          <a:p>
            <a:r>
              <a:rPr lang="en-GB" dirty="0" smtClean="0"/>
              <a:t>Smiles</a:t>
            </a:r>
          </a:p>
          <a:p>
            <a:r>
              <a:rPr lang="en-GB" dirty="0" smtClean="0"/>
              <a:t>Stickers</a:t>
            </a:r>
          </a:p>
          <a:p>
            <a:r>
              <a:rPr lang="en-GB" dirty="0" smtClean="0"/>
              <a:t>Praise pads</a:t>
            </a:r>
          </a:p>
          <a:p>
            <a:r>
              <a:rPr lang="en-GB" dirty="0" smtClean="0"/>
              <a:t>Cool cards. (If a child has a cool card on their table at the end of the lesson they can swap it for a house point as they leave).</a:t>
            </a:r>
          </a:p>
          <a:p>
            <a:endParaRPr lang="en-GB" dirty="0"/>
          </a:p>
        </p:txBody>
      </p:sp>
      <p:pic>
        <p:nvPicPr>
          <p:cNvPr id="16386" name="Picture 2" descr="http://www.primaryteaching.co.uk/prodimg/PP25_1_Thumb.jpg"/>
          <p:cNvPicPr>
            <a:picLocks noChangeAspect="1" noChangeArrowheads="1"/>
          </p:cNvPicPr>
          <p:nvPr/>
        </p:nvPicPr>
        <p:blipFill>
          <a:blip r:embed="rId2" cstate="print"/>
          <a:srcRect/>
          <a:stretch>
            <a:fillRect/>
          </a:stretch>
        </p:blipFill>
        <p:spPr bwMode="auto">
          <a:xfrm>
            <a:off x="6156176" y="2420888"/>
            <a:ext cx="1524000" cy="1524001"/>
          </a:xfrm>
          <a:prstGeom prst="rect">
            <a:avLst/>
          </a:prstGeom>
          <a:noFill/>
        </p:spPr>
      </p:pic>
      <p:pic>
        <p:nvPicPr>
          <p:cNvPr id="16388" name="Picture 4" descr="http://www.primaryteaching.co.uk/prodimg/CC2_1_Thumb.jpg"/>
          <p:cNvPicPr>
            <a:picLocks noChangeAspect="1" noChangeArrowheads="1"/>
          </p:cNvPicPr>
          <p:nvPr/>
        </p:nvPicPr>
        <p:blipFill>
          <a:blip r:embed="rId3" cstate="print"/>
          <a:srcRect/>
          <a:stretch>
            <a:fillRect/>
          </a:stretch>
        </p:blipFill>
        <p:spPr bwMode="auto">
          <a:xfrm>
            <a:off x="3419872" y="5157192"/>
            <a:ext cx="1524000" cy="1524001"/>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Weekly Rewards</a:t>
            </a:r>
            <a:endParaRPr lang="en-GB" dirty="0"/>
          </a:p>
        </p:txBody>
      </p:sp>
      <p:sp>
        <p:nvSpPr>
          <p:cNvPr id="3" name="Content Placeholder 2"/>
          <p:cNvSpPr>
            <a:spLocks noGrp="1"/>
          </p:cNvSpPr>
          <p:nvPr>
            <p:ph idx="1"/>
          </p:nvPr>
        </p:nvSpPr>
        <p:spPr/>
        <p:txBody>
          <a:bodyPr>
            <a:normAutofit/>
          </a:bodyPr>
          <a:lstStyle/>
          <a:p>
            <a:endParaRPr lang="en-GB" dirty="0" smtClean="0"/>
          </a:p>
          <a:p>
            <a:r>
              <a:rPr lang="en-GB" dirty="0" smtClean="0"/>
              <a:t>25 </a:t>
            </a:r>
            <a:r>
              <a:rPr lang="en-GB" dirty="0" smtClean="0"/>
              <a:t>points= Text home.</a:t>
            </a:r>
          </a:p>
          <a:p>
            <a:pPr>
              <a:buNone/>
            </a:pPr>
            <a:endParaRPr lang="en-GB" dirty="0"/>
          </a:p>
          <a:p>
            <a:r>
              <a:rPr lang="en-GB" dirty="0" smtClean="0"/>
              <a:t>Less than 22 points= Parents notified by CT, AHT or Miss Arthur.</a:t>
            </a:r>
          </a:p>
          <a:p>
            <a:endParaRPr lang="en-GB" dirty="0"/>
          </a:p>
          <a:p>
            <a:r>
              <a:rPr lang="en-GB" dirty="0" smtClean="0"/>
              <a:t>Children with less than 22 points will be spoken to by Miss Arthur</a:t>
            </a:r>
          </a:p>
          <a:p>
            <a:endParaRPr lang="en-GB" dirty="0"/>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Three week rewards</a:t>
            </a:r>
            <a:endParaRPr lang="en-GB" dirty="0"/>
          </a:p>
        </p:txBody>
      </p:sp>
      <p:sp>
        <p:nvSpPr>
          <p:cNvPr id="3" name="Content Placeholder 2"/>
          <p:cNvSpPr>
            <a:spLocks noGrp="1"/>
          </p:cNvSpPr>
          <p:nvPr>
            <p:ph idx="1"/>
          </p:nvPr>
        </p:nvSpPr>
        <p:spPr/>
        <p:txBody>
          <a:bodyPr/>
          <a:lstStyle/>
          <a:p>
            <a:pPr>
              <a:buNone/>
            </a:pPr>
            <a:endParaRPr lang="en-GB" dirty="0" smtClean="0"/>
          </a:p>
          <a:p>
            <a:endParaRPr lang="en-GB" dirty="0"/>
          </a:p>
          <a:p>
            <a:r>
              <a:rPr lang="en-GB" dirty="0"/>
              <a:t>75 points= </a:t>
            </a:r>
            <a:r>
              <a:rPr lang="en-GB" dirty="0" smtClean="0"/>
              <a:t>Email </a:t>
            </a:r>
            <a:r>
              <a:rPr lang="en-GB" dirty="0"/>
              <a:t>home. Badge to wear. </a:t>
            </a:r>
            <a:r>
              <a:rPr lang="en-GB" dirty="0" smtClean="0"/>
              <a:t>(Badges that are lost can be replaced for £1 from Miss Arthur)</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Email home</a:t>
            </a:r>
            <a:endParaRPr lang="en-GB" dirty="0"/>
          </a:p>
        </p:txBody>
      </p:sp>
      <p:sp>
        <p:nvSpPr>
          <p:cNvPr id="3" name="Content Placeholder 2"/>
          <p:cNvSpPr>
            <a:spLocks noGrp="1"/>
          </p:cNvSpPr>
          <p:nvPr>
            <p:ph idx="1"/>
          </p:nvPr>
        </p:nvSpPr>
        <p:spPr/>
        <p:txBody>
          <a:bodyPr>
            <a:normAutofit fontScale="25000" lnSpcReduction="20000"/>
          </a:bodyPr>
          <a:lstStyle/>
          <a:p>
            <a:r>
              <a:rPr lang="en-GB" dirty="0"/>
              <a:t> </a:t>
            </a:r>
          </a:p>
          <a:p>
            <a:r>
              <a:rPr lang="en-GB" dirty="0"/>
              <a:t> </a:t>
            </a:r>
          </a:p>
          <a:p>
            <a:r>
              <a:rPr lang="en-GB" dirty="0"/>
              <a:t> </a:t>
            </a:r>
          </a:p>
          <a:p>
            <a:r>
              <a:rPr lang="en-GB" dirty="0"/>
              <a:t> </a:t>
            </a:r>
          </a:p>
          <a:p>
            <a:r>
              <a:rPr lang="en-GB" dirty="0"/>
              <a:t> </a:t>
            </a:r>
          </a:p>
          <a:p>
            <a:r>
              <a:rPr lang="en-GB" i="1" dirty="0"/>
              <a:t>To be used when a child has kept all 75 points</a:t>
            </a:r>
            <a:endParaRPr lang="en-GB" dirty="0"/>
          </a:p>
          <a:p>
            <a:r>
              <a:rPr lang="en-GB" dirty="0"/>
              <a:t>Home address</a:t>
            </a:r>
          </a:p>
          <a:p>
            <a:r>
              <a:rPr lang="en-GB" b="1" dirty="0"/>
              <a:t>To the parents/carers of</a:t>
            </a:r>
            <a:endParaRPr lang="en-GB" dirty="0"/>
          </a:p>
          <a:p>
            <a:r>
              <a:rPr lang="en-GB" b="1" dirty="0"/>
              <a:t>«Forename» «Surname»</a:t>
            </a:r>
            <a:endParaRPr lang="en-GB" dirty="0"/>
          </a:p>
          <a:p>
            <a:r>
              <a:rPr lang="en-GB" dirty="0"/>
              <a:t> </a:t>
            </a:r>
          </a:p>
          <a:p>
            <a:r>
              <a:rPr lang="en-GB" dirty="0"/>
              <a:t> </a:t>
            </a:r>
          </a:p>
          <a:p>
            <a:r>
              <a:rPr lang="en-GB" dirty="0"/>
              <a:t> </a:t>
            </a:r>
          </a:p>
          <a:p>
            <a:r>
              <a:rPr lang="en-GB" dirty="0"/>
              <a:t>Date</a:t>
            </a:r>
          </a:p>
          <a:p>
            <a:r>
              <a:rPr lang="en-GB" dirty="0"/>
              <a:t> </a:t>
            </a:r>
          </a:p>
          <a:p>
            <a:r>
              <a:rPr lang="en-GB" b="1" dirty="0"/>
              <a:t> </a:t>
            </a:r>
            <a:endParaRPr lang="en-GB" dirty="0"/>
          </a:p>
          <a:p>
            <a:r>
              <a:rPr lang="en-GB" b="1" dirty="0"/>
              <a:t>Dear Parents name</a:t>
            </a:r>
            <a:endParaRPr lang="en-GB" dirty="0"/>
          </a:p>
          <a:p>
            <a:r>
              <a:rPr lang="en-GB" b="1" dirty="0"/>
              <a:t> </a:t>
            </a:r>
            <a:endParaRPr lang="en-GB" dirty="0"/>
          </a:p>
          <a:p>
            <a:r>
              <a:rPr lang="en-GB" b="1" dirty="0"/>
              <a:t>Re: Behaviour in school</a:t>
            </a:r>
            <a:endParaRPr lang="en-GB" dirty="0"/>
          </a:p>
          <a:p>
            <a:r>
              <a:rPr lang="en-GB" dirty="0"/>
              <a:t> </a:t>
            </a:r>
          </a:p>
          <a:p>
            <a:r>
              <a:rPr lang="en-GB" dirty="0"/>
              <a:t> </a:t>
            </a:r>
          </a:p>
          <a:p>
            <a:r>
              <a:rPr lang="en-GB" dirty="0"/>
              <a:t>As you know, ensuring high standards of behaviour is a key aim of our school. </a:t>
            </a:r>
          </a:p>
          <a:p>
            <a:r>
              <a:rPr lang="en-GB" dirty="0"/>
              <a:t> </a:t>
            </a:r>
          </a:p>
          <a:p>
            <a:r>
              <a:rPr lang="en-GB" dirty="0"/>
              <a:t>From September 2013 we have been monitoring children’s behaviour even more closely than in the past. One of the reasons for doing this is to make sure we reward the children whose behaviour is consistently good.</a:t>
            </a:r>
          </a:p>
          <a:p>
            <a:r>
              <a:rPr lang="en-GB" dirty="0"/>
              <a:t> </a:t>
            </a:r>
          </a:p>
          <a:p>
            <a:r>
              <a:rPr lang="en-GB" dirty="0"/>
              <a:t>Every week children start off with 25 points. Points are deducted when behaviour is unsatisfactory.</a:t>
            </a:r>
          </a:p>
          <a:p>
            <a:r>
              <a:rPr lang="en-GB" dirty="0"/>
              <a:t>Every three weeks we review how the children are doing. We have just completed one of these reviews.</a:t>
            </a:r>
          </a:p>
          <a:p>
            <a:r>
              <a:rPr lang="en-GB" dirty="0"/>
              <a:t> </a:t>
            </a:r>
          </a:p>
          <a:p>
            <a:r>
              <a:rPr lang="en-GB" b="1" dirty="0"/>
              <a:t>I am writing to inform you that «</a:t>
            </a:r>
            <a:r>
              <a:rPr lang="en-GB" b="1" dirty="0" err="1"/>
              <a:t>Forename»’s</a:t>
            </a:r>
            <a:r>
              <a:rPr lang="en-GB" b="1" dirty="0"/>
              <a:t> behaviour over the last few weeks has been brilliant: «Forename» has kept all 75 points!</a:t>
            </a:r>
            <a:endParaRPr lang="en-GB" dirty="0"/>
          </a:p>
          <a:p>
            <a:r>
              <a:rPr lang="en-GB" dirty="0"/>
              <a:t>This is really good and shows that «Forename» is a credit to the class and to Upton Junior School.</a:t>
            </a:r>
          </a:p>
          <a:p>
            <a:r>
              <a:rPr lang="en-GB" dirty="0"/>
              <a:t> </a:t>
            </a:r>
          </a:p>
          <a:p>
            <a:r>
              <a:rPr lang="en-GB" dirty="0"/>
              <a:t>I hope you are very proud of «Forename» - we certainly are!</a:t>
            </a:r>
          </a:p>
          <a:p>
            <a:r>
              <a:rPr lang="en-GB" dirty="0"/>
              <a:t> </a:t>
            </a:r>
          </a:p>
          <a:p>
            <a:r>
              <a:rPr lang="en-GB" dirty="0"/>
              <a:t>With best wishes,</a:t>
            </a:r>
          </a:p>
          <a:p>
            <a:r>
              <a:rPr lang="en-GB" dirty="0"/>
              <a:t> </a:t>
            </a:r>
          </a:p>
          <a:p>
            <a:r>
              <a:rPr lang="en-GB" dirty="0"/>
              <a:t> </a:t>
            </a:r>
          </a:p>
          <a:p>
            <a:r>
              <a:rPr lang="en-GB" dirty="0"/>
              <a:t> </a:t>
            </a:r>
          </a:p>
          <a:p>
            <a:r>
              <a:rPr lang="en-GB" dirty="0"/>
              <a:t>Mrs M Lewis</a:t>
            </a:r>
          </a:p>
          <a:p>
            <a:r>
              <a:rPr lang="en-GB" dirty="0" err="1"/>
              <a:t>Headteacher</a:t>
            </a:r>
            <a:endParaRPr lang="en-GB" dirty="0"/>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Lanyards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When a child receives their 4</a:t>
            </a:r>
            <a:r>
              <a:rPr lang="en-GB" baseline="30000" dirty="0" smtClean="0"/>
              <a:t>th</a:t>
            </a:r>
            <a:r>
              <a:rPr lang="en-GB" dirty="0" smtClean="0"/>
              <a:t> behaviour badge they will be given an Upton Lanyard to put their badges on</a:t>
            </a:r>
            <a:r>
              <a:rPr lang="en-GB" dirty="0" smtClean="0"/>
              <a:t>.( Can be replaced for £2.00 from Miss Arthur).</a:t>
            </a:r>
            <a:endParaRPr lang="en-GB" dirty="0" smtClean="0"/>
          </a:p>
          <a:p>
            <a:pPr marL="0" indent="0">
              <a:buNone/>
            </a:pPr>
            <a:r>
              <a:rPr lang="en-GB" sz="5000" dirty="0" smtClean="0">
                <a:solidFill>
                  <a:schemeClr val="tx2"/>
                </a:solidFill>
                <a:latin typeface="+mj-lt"/>
              </a:rPr>
              <a:t>Silver Badges</a:t>
            </a:r>
          </a:p>
          <a:p>
            <a:pPr marL="0" indent="0">
              <a:buNone/>
            </a:pPr>
            <a:r>
              <a:rPr lang="en-GB" dirty="0"/>
              <a:t>When a child receives their 6</a:t>
            </a:r>
            <a:r>
              <a:rPr lang="en-GB" baseline="30000" dirty="0" smtClean="0"/>
              <a:t>th</a:t>
            </a:r>
            <a:r>
              <a:rPr lang="en-GB" dirty="0" smtClean="0"/>
              <a:t> </a:t>
            </a:r>
            <a:r>
              <a:rPr lang="en-GB" dirty="0"/>
              <a:t>behaviour badge they will be given </a:t>
            </a:r>
            <a:r>
              <a:rPr lang="en-GB" dirty="0" smtClean="0"/>
              <a:t>a Silver Behaviour Badge.</a:t>
            </a:r>
            <a:endParaRPr lang="en-GB" dirty="0" smtClean="0">
              <a:solidFill>
                <a:schemeClr val="tx2"/>
              </a:solidFill>
            </a:endParaRPr>
          </a:p>
          <a:p>
            <a:pPr marL="0" indent="0">
              <a:buNone/>
            </a:pPr>
            <a:r>
              <a:rPr lang="en-GB" sz="5000" dirty="0" smtClean="0">
                <a:solidFill>
                  <a:schemeClr val="tx2"/>
                </a:solidFill>
                <a:latin typeface="+mj-lt"/>
              </a:rPr>
              <a:t>Gold Badges</a:t>
            </a:r>
          </a:p>
          <a:p>
            <a:pPr marL="0" indent="0">
              <a:buNone/>
            </a:pPr>
            <a:r>
              <a:rPr lang="en-GB" dirty="0"/>
              <a:t>When a child receives their </a:t>
            </a:r>
            <a:r>
              <a:rPr lang="en-GB" dirty="0" smtClean="0"/>
              <a:t>12</a:t>
            </a:r>
            <a:r>
              <a:rPr lang="en-GB" baseline="30000" dirty="0" smtClean="0"/>
              <a:t>th</a:t>
            </a:r>
            <a:r>
              <a:rPr lang="en-GB" dirty="0" smtClean="0"/>
              <a:t> </a:t>
            </a:r>
            <a:r>
              <a:rPr lang="en-GB" dirty="0"/>
              <a:t>behaviour badge they will be given a </a:t>
            </a:r>
            <a:r>
              <a:rPr lang="en-GB" dirty="0" smtClean="0"/>
              <a:t>Gold </a:t>
            </a:r>
            <a:r>
              <a:rPr lang="en-GB" dirty="0"/>
              <a:t>Behaviour Badge.</a:t>
            </a:r>
            <a:endParaRPr lang="en-GB" dirty="0">
              <a:solidFill>
                <a:schemeClr val="tx2"/>
              </a:solidFill>
            </a:endParaRPr>
          </a:p>
          <a:p>
            <a:pPr marL="0" indent="0">
              <a:buNone/>
            </a:pPr>
            <a:endParaRPr lang="en-GB" sz="2200" dirty="0">
              <a:solidFill>
                <a:schemeClr val="tx2"/>
              </a:solidFill>
              <a:latin typeface="+mj-lt"/>
            </a:endParaRPr>
          </a:p>
        </p:txBody>
      </p:sp>
    </p:spTree>
    <p:extLst>
      <p:ext uri="{BB962C8B-B14F-4D97-AF65-F5344CB8AC3E}">
        <p14:creationId xmlns:p14="http://schemas.microsoft.com/office/powerpoint/2010/main" val="3580853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rewards</a:t>
            </a:r>
            <a:endParaRPr lang="en-GB" dirty="0"/>
          </a:p>
        </p:txBody>
      </p:sp>
      <p:sp>
        <p:nvSpPr>
          <p:cNvPr id="3" name="Content Placeholder 2"/>
          <p:cNvSpPr>
            <a:spLocks noGrp="1"/>
          </p:cNvSpPr>
          <p:nvPr>
            <p:ph idx="1"/>
          </p:nvPr>
        </p:nvSpPr>
        <p:spPr/>
        <p:txBody>
          <a:bodyPr/>
          <a:lstStyle/>
          <a:p>
            <a:pPr>
              <a:buNone/>
            </a:pPr>
            <a:r>
              <a:rPr lang="en-GB" dirty="0" smtClean="0"/>
              <a:t>Weekly</a:t>
            </a:r>
          </a:p>
          <a:p>
            <a:endParaRPr lang="en-GB" dirty="0"/>
          </a:p>
          <a:p>
            <a:r>
              <a:rPr lang="en-GB" dirty="0" smtClean="0"/>
              <a:t>The class with the most points in each year group gets a rocket to go on the relevant letter in the classroom. When they have filled up their ‘SUPER STARS’ the class will have a small reward- art afternoon, DVD, sports etc.</a:t>
            </a:r>
          </a:p>
          <a:p>
            <a:pPr>
              <a:buNone/>
            </a:pP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rewards</a:t>
            </a:r>
            <a:endParaRPr lang="en-GB" dirty="0"/>
          </a:p>
        </p:txBody>
      </p:sp>
      <p:sp>
        <p:nvSpPr>
          <p:cNvPr id="3" name="Content Placeholder 2"/>
          <p:cNvSpPr>
            <a:spLocks noGrp="1"/>
          </p:cNvSpPr>
          <p:nvPr>
            <p:ph idx="1"/>
          </p:nvPr>
        </p:nvSpPr>
        <p:spPr/>
        <p:txBody>
          <a:bodyPr>
            <a:normAutofit/>
          </a:bodyPr>
          <a:lstStyle/>
          <a:p>
            <a:pPr>
              <a:buNone/>
            </a:pPr>
            <a:r>
              <a:rPr lang="en-GB" dirty="0" smtClean="0"/>
              <a:t>Three week rewards</a:t>
            </a:r>
          </a:p>
          <a:p>
            <a:endParaRPr lang="en-GB" dirty="0"/>
          </a:p>
          <a:p>
            <a:r>
              <a:rPr lang="en-GB" dirty="0"/>
              <a:t>The class with the most points in each year group gets a £3.00 Upton Cheque to display in their classroom. </a:t>
            </a:r>
            <a:endParaRPr lang="en-GB" dirty="0" smtClean="0"/>
          </a:p>
          <a:p>
            <a:pPr>
              <a:buNone/>
            </a:pPr>
            <a:endParaRPr lang="en-GB" dirty="0"/>
          </a:p>
          <a:p>
            <a:r>
              <a:rPr lang="en-GB" dirty="0"/>
              <a:t>In </a:t>
            </a:r>
            <a:r>
              <a:rPr lang="en-GB" dirty="0" smtClean="0"/>
              <a:t>terms 2, 4 and 6 </a:t>
            </a:r>
            <a:r>
              <a:rPr lang="en-GB" dirty="0"/>
              <a:t>(after assessment week) each class can ‘cash’ in their cheques to buy something for the class as a reward/treat. For example, an ice-cream each down the beach.</a:t>
            </a:r>
          </a:p>
          <a:p>
            <a:pPr>
              <a:buNone/>
            </a:pPr>
            <a:endParaRPr lang="en-GB" dirty="0"/>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pic>
        <p:nvPicPr>
          <p:cNvPr id="4" name="Picture 2" descr="http://www.primaryteaching.co.uk/prodimg/CC18_1_Thumb.jpg"/>
          <p:cNvPicPr>
            <a:picLocks noChangeAspect="1" noChangeArrowheads="1"/>
          </p:cNvPicPr>
          <p:nvPr/>
        </p:nvPicPr>
        <p:blipFill>
          <a:blip r:embed="rId2" cstate="print"/>
          <a:srcRect/>
          <a:stretch>
            <a:fillRect/>
          </a:stretch>
        </p:blipFill>
        <p:spPr bwMode="auto">
          <a:xfrm>
            <a:off x="683568" y="2348880"/>
            <a:ext cx="1524000" cy="1524001"/>
          </a:xfrm>
          <a:prstGeom prst="rect">
            <a:avLst/>
          </a:prstGeom>
          <a:noFill/>
        </p:spPr>
      </p:pic>
      <p:pic>
        <p:nvPicPr>
          <p:cNvPr id="5" name="Picture 4" descr="http://www.primaryteaching.co.uk/prodimg/CC2_1_Thumb.jpg"/>
          <p:cNvPicPr>
            <a:picLocks noChangeAspect="1" noChangeArrowheads="1"/>
          </p:cNvPicPr>
          <p:nvPr/>
        </p:nvPicPr>
        <p:blipFill>
          <a:blip r:embed="rId3" cstate="print"/>
          <a:srcRect/>
          <a:stretch>
            <a:fillRect/>
          </a:stretch>
        </p:blipFill>
        <p:spPr bwMode="auto">
          <a:xfrm>
            <a:off x="2195736" y="4653136"/>
            <a:ext cx="1524000" cy="1524001"/>
          </a:xfrm>
          <a:prstGeom prst="rect">
            <a:avLst/>
          </a:prstGeom>
          <a:noFill/>
        </p:spPr>
      </p:pic>
      <p:pic>
        <p:nvPicPr>
          <p:cNvPr id="6" name="Picture 2" descr="http://www.primaryteaching.co.uk/prodimg/PP25_1_Thumb.jpg"/>
          <p:cNvPicPr>
            <a:picLocks noChangeAspect="1" noChangeArrowheads="1"/>
          </p:cNvPicPr>
          <p:nvPr/>
        </p:nvPicPr>
        <p:blipFill>
          <a:blip r:embed="rId4" cstate="print"/>
          <a:srcRect/>
          <a:stretch>
            <a:fillRect/>
          </a:stretch>
        </p:blipFill>
        <p:spPr bwMode="auto">
          <a:xfrm>
            <a:off x="4716016" y="2276872"/>
            <a:ext cx="1524000" cy="1524001"/>
          </a:xfrm>
          <a:prstGeom prst="rect">
            <a:avLst/>
          </a:prstGeom>
          <a:noFill/>
        </p:spPr>
      </p:pic>
      <p:pic>
        <p:nvPicPr>
          <p:cNvPr id="7" name="Picture 4" descr="http://www.primaryteaching.co.uk/prodimg/CC19_1_Zoom.jpg"/>
          <p:cNvPicPr>
            <a:picLocks noChangeAspect="1" noChangeArrowheads="1"/>
          </p:cNvPicPr>
          <p:nvPr/>
        </p:nvPicPr>
        <p:blipFill>
          <a:blip r:embed="rId5" cstate="print"/>
          <a:srcRect/>
          <a:stretch>
            <a:fillRect/>
          </a:stretch>
        </p:blipFill>
        <p:spPr bwMode="auto">
          <a:xfrm>
            <a:off x="6156176" y="4509120"/>
            <a:ext cx="1635696" cy="163569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850</TotalTime>
  <Words>504</Words>
  <Application>Microsoft Office PowerPoint</Application>
  <PresentationFormat>On-screen Show (4:3)</PresentationFormat>
  <Paragraphs>104</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Constantia</vt:lpstr>
      <vt:lpstr>Tahoma</vt:lpstr>
      <vt:lpstr>Wingdings 2</vt:lpstr>
      <vt:lpstr>Flow</vt:lpstr>
      <vt:lpstr>Shoot for the St   rs</vt:lpstr>
      <vt:lpstr>Points</vt:lpstr>
      <vt:lpstr>Sanctions</vt:lpstr>
      <vt:lpstr>PowerPoint Presentation</vt:lpstr>
      <vt:lpstr>PowerPoint Presentation</vt:lpstr>
      <vt:lpstr>Spreadsheets</vt:lpstr>
      <vt:lpstr>Daily rewards</vt:lpstr>
      <vt:lpstr>Weekly Rewards</vt:lpstr>
      <vt:lpstr>Three week rewards</vt:lpstr>
      <vt:lpstr>Email home</vt:lpstr>
      <vt:lpstr>Lanyards</vt:lpstr>
      <vt:lpstr>Class rewards</vt:lpstr>
      <vt:lpstr>Class rewards</vt:lpstr>
      <vt:lpstr>PowerPoint Presentation</vt:lpstr>
      <vt:lpstr>Resources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Shoot for the Stars</dc:title>
  <dc:creator>Darci Arthur</dc:creator>
  <cp:lastModifiedBy>Darci Arthur</cp:lastModifiedBy>
  <cp:revision>54</cp:revision>
  <dcterms:created xsi:type="dcterms:W3CDTF">2013-08-13T17:55:11Z</dcterms:created>
  <dcterms:modified xsi:type="dcterms:W3CDTF">2016-09-06T19:38:09Z</dcterms:modified>
</cp:coreProperties>
</file>