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57" r:id="rId3"/>
    <p:sldId id="258" r:id="rId4"/>
    <p:sldId id="272" r:id="rId5"/>
    <p:sldId id="274" r:id="rId6"/>
    <p:sldId id="259" r:id="rId7"/>
    <p:sldId id="260" r:id="rId8"/>
    <p:sldId id="261" r:id="rId9"/>
    <p:sldId id="268" r:id="rId10"/>
    <p:sldId id="271" r:id="rId11"/>
    <p:sldId id="270" r:id="rId12"/>
    <p:sldId id="273" r:id="rId13"/>
    <p:sldId id="262" r:id="rId14"/>
    <p:sldId id="266" r:id="rId15"/>
    <p:sldId id="265" r:id="rId16"/>
    <p:sldId id="267" r:id="rId17"/>
    <p:sldId id="263" r:id="rId18"/>
    <p:sldId id="264" r:id="rId19"/>
  </p:sldIdLst>
  <p:sldSz cx="9144000" cy="6858000" type="screen4x3"/>
  <p:notesSz cx="6797675" cy="9926638"/>
  <p:defaultTextStyle>
    <a:defPPr>
      <a:defRPr lang="en-GB"/>
    </a:defPPr>
    <a:lvl1pPr algn="l" rtl="0" fontAlgn="base">
      <a:spcBef>
        <a:spcPct val="0"/>
      </a:spcBef>
      <a:spcAft>
        <a:spcPct val="0"/>
      </a:spcAft>
      <a:defRPr sz="4400" kern="1200">
        <a:solidFill>
          <a:schemeClr val="tx2"/>
        </a:solidFill>
        <a:latin typeface="Comic Sans MS" pitchFamily="66" charset="0"/>
        <a:ea typeface="+mn-ea"/>
        <a:cs typeface="+mn-cs"/>
      </a:defRPr>
    </a:lvl1pPr>
    <a:lvl2pPr marL="457200" algn="l" rtl="0" fontAlgn="base">
      <a:spcBef>
        <a:spcPct val="0"/>
      </a:spcBef>
      <a:spcAft>
        <a:spcPct val="0"/>
      </a:spcAft>
      <a:defRPr sz="4400" kern="1200">
        <a:solidFill>
          <a:schemeClr val="tx2"/>
        </a:solidFill>
        <a:latin typeface="Comic Sans MS" pitchFamily="66" charset="0"/>
        <a:ea typeface="+mn-ea"/>
        <a:cs typeface="+mn-cs"/>
      </a:defRPr>
    </a:lvl2pPr>
    <a:lvl3pPr marL="914400" algn="l" rtl="0" fontAlgn="base">
      <a:spcBef>
        <a:spcPct val="0"/>
      </a:spcBef>
      <a:spcAft>
        <a:spcPct val="0"/>
      </a:spcAft>
      <a:defRPr sz="4400" kern="1200">
        <a:solidFill>
          <a:schemeClr val="tx2"/>
        </a:solidFill>
        <a:latin typeface="Comic Sans MS" pitchFamily="66" charset="0"/>
        <a:ea typeface="+mn-ea"/>
        <a:cs typeface="+mn-cs"/>
      </a:defRPr>
    </a:lvl3pPr>
    <a:lvl4pPr marL="1371600" algn="l" rtl="0" fontAlgn="base">
      <a:spcBef>
        <a:spcPct val="0"/>
      </a:spcBef>
      <a:spcAft>
        <a:spcPct val="0"/>
      </a:spcAft>
      <a:defRPr sz="4400" kern="1200">
        <a:solidFill>
          <a:schemeClr val="tx2"/>
        </a:solidFill>
        <a:latin typeface="Comic Sans MS" pitchFamily="66" charset="0"/>
        <a:ea typeface="+mn-ea"/>
        <a:cs typeface="+mn-cs"/>
      </a:defRPr>
    </a:lvl4pPr>
    <a:lvl5pPr marL="1828800" algn="l" rtl="0" fontAlgn="base">
      <a:spcBef>
        <a:spcPct val="0"/>
      </a:spcBef>
      <a:spcAft>
        <a:spcPct val="0"/>
      </a:spcAft>
      <a:defRPr sz="4400" kern="1200">
        <a:solidFill>
          <a:schemeClr val="tx2"/>
        </a:solidFill>
        <a:latin typeface="Comic Sans MS" pitchFamily="66" charset="0"/>
        <a:ea typeface="+mn-ea"/>
        <a:cs typeface="+mn-cs"/>
      </a:defRPr>
    </a:lvl5pPr>
    <a:lvl6pPr marL="2286000" algn="l" defTabSz="914400" rtl="0" eaLnBrk="1" latinLnBrk="0" hangingPunct="1">
      <a:defRPr sz="4400" kern="1200">
        <a:solidFill>
          <a:schemeClr val="tx2"/>
        </a:solidFill>
        <a:latin typeface="Comic Sans MS" pitchFamily="66" charset="0"/>
        <a:ea typeface="+mn-ea"/>
        <a:cs typeface="+mn-cs"/>
      </a:defRPr>
    </a:lvl6pPr>
    <a:lvl7pPr marL="2743200" algn="l" defTabSz="914400" rtl="0" eaLnBrk="1" latinLnBrk="0" hangingPunct="1">
      <a:defRPr sz="4400" kern="1200">
        <a:solidFill>
          <a:schemeClr val="tx2"/>
        </a:solidFill>
        <a:latin typeface="Comic Sans MS" pitchFamily="66" charset="0"/>
        <a:ea typeface="+mn-ea"/>
        <a:cs typeface="+mn-cs"/>
      </a:defRPr>
    </a:lvl7pPr>
    <a:lvl8pPr marL="3200400" algn="l" defTabSz="914400" rtl="0" eaLnBrk="1" latinLnBrk="0" hangingPunct="1">
      <a:defRPr sz="4400" kern="1200">
        <a:solidFill>
          <a:schemeClr val="tx2"/>
        </a:solidFill>
        <a:latin typeface="Comic Sans MS" pitchFamily="66" charset="0"/>
        <a:ea typeface="+mn-ea"/>
        <a:cs typeface="+mn-cs"/>
      </a:defRPr>
    </a:lvl8pPr>
    <a:lvl9pPr marL="3657600" algn="l" defTabSz="914400" rtl="0" eaLnBrk="1" latinLnBrk="0" hangingPunct="1">
      <a:defRPr sz="4400" kern="1200">
        <a:solidFill>
          <a:schemeClr val="tx2"/>
        </a:solidFill>
        <a:latin typeface="Comic Sans MS"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68" autoAdjust="0"/>
    <p:restoredTop sz="90909" autoAdjust="0"/>
  </p:normalViewPr>
  <p:slideViewPr>
    <p:cSldViewPr>
      <p:cViewPr varScale="1">
        <p:scale>
          <a:sx n="66" d="100"/>
          <a:sy n="66" d="100"/>
        </p:scale>
        <p:origin x="48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2064" y="-90"/>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GB"/>
          </a:p>
        </p:txBody>
      </p:sp>
      <p:sp>
        <p:nvSpPr>
          <p:cNvPr id="12291" name="Rectangle 3"/>
          <p:cNvSpPr>
            <a:spLocks noGrp="1" noChangeArrowheads="1"/>
          </p:cNvSpPr>
          <p:nvPr>
            <p:ph type="dt" sz="quarter"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GB"/>
          </a:p>
        </p:txBody>
      </p:sp>
      <p:sp>
        <p:nvSpPr>
          <p:cNvPr id="12292" name="Rectangle 4"/>
          <p:cNvSpPr>
            <a:spLocks noGrp="1" noChangeArrowheads="1"/>
          </p:cNvSpPr>
          <p:nvPr>
            <p:ph type="ftr" sz="quarter" idx="2"/>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GB"/>
          </a:p>
        </p:txBody>
      </p:sp>
      <p:sp>
        <p:nvSpPr>
          <p:cNvPr id="12293" name="Rectangle 5"/>
          <p:cNvSpPr>
            <a:spLocks noGrp="1" noChangeArrowheads="1"/>
          </p:cNvSpPr>
          <p:nvPr>
            <p:ph type="sldNum" sz="quarter" idx="3"/>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DD01B451-7597-4C09-8639-905FB7A1D492}" type="slidenum">
              <a:rPr lang="en-GB"/>
              <a:pPr>
                <a:defRPr/>
              </a:pPr>
              <a:t>‹#›</a:t>
            </a:fld>
            <a:endParaRPr lang="en-GB"/>
          </a:p>
        </p:txBody>
      </p:sp>
    </p:spTree>
    <p:extLst>
      <p:ext uri="{BB962C8B-B14F-4D97-AF65-F5344CB8AC3E}">
        <p14:creationId xmlns:p14="http://schemas.microsoft.com/office/powerpoint/2010/main" val="8677422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1026"/>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GB"/>
          </a:p>
        </p:txBody>
      </p:sp>
      <p:sp>
        <p:nvSpPr>
          <p:cNvPr id="15363" name="Rectangle 1027"/>
          <p:cNvSpPr>
            <a:spLocks noGrp="1" noChangeArrowheads="1"/>
          </p:cNvSpPr>
          <p:nvPr>
            <p:ph type="dt" idx="1"/>
          </p:nvPr>
        </p:nvSpPr>
        <p:spPr bwMode="auto">
          <a:xfrm>
            <a:off x="3852016"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GB"/>
          </a:p>
        </p:txBody>
      </p:sp>
      <p:sp>
        <p:nvSpPr>
          <p:cNvPr id="12292" name="Rectangle 1028"/>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5365" name="Rectangle 1029"/>
          <p:cNvSpPr>
            <a:spLocks noGrp="1" noChangeArrowheads="1"/>
          </p:cNvSpPr>
          <p:nvPr>
            <p:ph type="body" sz="quarter" idx="3"/>
          </p:nvPr>
        </p:nvSpPr>
        <p:spPr bwMode="auto">
          <a:xfrm>
            <a:off x="906358" y="4715154"/>
            <a:ext cx="4984962"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5366" name="Rectangle 1030"/>
          <p:cNvSpPr>
            <a:spLocks noGrp="1" noChangeArrowheads="1"/>
          </p:cNvSpPr>
          <p:nvPr>
            <p:ph type="ftr" sz="quarter" idx="4"/>
          </p:nvPr>
        </p:nvSpPr>
        <p:spPr bwMode="auto">
          <a:xfrm>
            <a:off x="0"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GB"/>
          </a:p>
        </p:txBody>
      </p:sp>
      <p:sp>
        <p:nvSpPr>
          <p:cNvPr id="15367" name="Rectangle 1031"/>
          <p:cNvSpPr>
            <a:spLocks noGrp="1" noChangeArrowheads="1"/>
          </p:cNvSpPr>
          <p:nvPr>
            <p:ph type="sldNum" sz="quarter" idx="5"/>
          </p:nvPr>
        </p:nvSpPr>
        <p:spPr bwMode="auto">
          <a:xfrm>
            <a:off x="3852016" y="9430306"/>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FBC1E9BF-36FA-4006-B884-F522CF8D8771}" type="slidenum">
              <a:rPr lang="en-GB"/>
              <a:pPr>
                <a:defRPr/>
              </a:pPr>
              <a:t>‹#›</a:t>
            </a:fld>
            <a:endParaRPr lang="en-GB"/>
          </a:p>
        </p:txBody>
      </p:sp>
    </p:spTree>
    <p:extLst>
      <p:ext uri="{BB962C8B-B14F-4D97-AF65-F5344CB8AC3E}">
        <p14:creationId xmlns:p14="http://schemas.microsoft.com/office/powerpoint/2010/main" val="23508369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pPr eaLnBrk="1" hangingPunct="1"/>
            <a:endParaRPr lang="en-US" smtClean="0"/>
          </a:p>
        </p:txBody>
      </p:sp>
      <p:sp>
        <p:nvSpPr>
          <p:cNvPr id="13316" name="Slide Number Placeholder 3"/>
          <p:cNvSpPr>
            <a:spLocks noGrp="1"/>
          </p:cNvSpPr>
          <p:nvPr>
            <p:ph type="sldNum" sz="quarter" idx="5"/>
          </p:nvPr>
        </p:nvSpPr>
        <p:spPr>
          <a:noFill/>
        </p:spPr>
        <p:txBody>
          <a:bodyPr/>
          <a:lstStyle/>
          <a:p>
            <a:fld id="{7252BD65-6C9F-4E2E-9818-12D065996FA8}" type="slidenum">
              <a:rPr lang="en-GB"/>
              <a:pPr/>
              <a:t>1</a:t>
            </a:fld>
            <a:endParaRPr lang="en-GB"/>
          </a:p>
        </p:txBody>
      </p:sp>
    </p:spTree>
    <p:extLst>
      <p:ext uri="{BB962C8B-B14F-4D97-AF65-F5344CB8AC3E}">
        <p14:creationId xmlns:p14="http://schemas.microsoft.com/office/powerpoint/2010/main" val="2999798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31"/>
          <p:cNvSpPr>
            <a:spLocks noGrp="1" noChangeArrowheads="1"/>
          </p:cNvSpPr>
          <p:nvPr>
            <p:ph type="sldNum" sz="quarter" idx="5"/>
          </p:nvPr>
        </p:nvSpPr>
        <p:spPr>
          <a:noFill/>
        </p:spPr>
        <p:txBody>
          <a:bodyPr/>
          <a:lstStyle/>
          <a:p>
            <a:fld id="{98E5F7E8-A5CF-4602-977E-301B170EA681}" type="slidenum">
              <a:rPr lang="en-GB"/>
              <a:pPr/>
              <a:t>18</a:t>
            </a:fld>
            <a:endParaRPr lang="en-GB"/>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5016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873F151-8BCD-4781-9995-B8F1B3411C70}"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F492C80-4C2E-451E-8E1D-654FC3D8CA8F}"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2876495-8706-47DA-BD1E-2535892371B7}"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D2A2633F-F4FD-44D0-A330-669BF050645D}"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FB3D8475-139E-47F9-95B0-565D4DF64148}"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DA9BE74B-F01C-49D5-97D6-97F382496C98}"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E87050B7-2CA2-4E37-A011-1F3572E32DA2}"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AADB06C1-1A41-441E-BF46-81E8F55C9A9B}"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77ECA16-CF8D-4883-AADA-A35C097ADADA}"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F7C04BF-23B3-492E-9A67-76BCE6D56A8F}"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12E7C0DE-584C-47EC-A795-4122C515690F}"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47842"/>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chemeClr val="tx1"/>
                </a:solidFill>
                <a:latin typeface="+mn-lt"/>
              </a:defRPr>
            </a:lvl1pPr>
          </a:lstStyle>
          <a:p>
            <a:pPr>
              <a:defRPr/>
            </a:pPr>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solidFill>
                  <a:schemeClr val="tx1"/>
                </a:solidFill>
                <a:latin typeface="+mn-lt"/>
              </a:defRPr>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solidFill>
                  <a:schemeClr val="tx1"/>
                </a:solidFill>
                <a:latin typeface="+mn-lt"/>
              </a:defRPr>
            </a:lvl1pPr>
          </a:lstStyle>
          <a:p>
            <a:pPr>
              <a:defRPr/>
            </a:pPr>
            <a:fld id="{F64BA9E4-4928-49D2-838E-5E46C2D58D48}"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kent.gov.uk/ola"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685800" y="609600"/>
            <a:ext cx="7772400" cy="5105400"/>
          </a:xfrm>
          <a:solidFill>
            <a:schemeClr val="tx2">
              <a:lumMod val="20000"/>
              <a:lumOff val="80000"/>
            </a:schemeClr>
          </a:solidFill>
          <a:ln w="76200" cmpd="tri">
            <a:solidFill>
              <a:schemeClr val="tx1"/>
            </a:solidFill>
          </a:ln>
        </p:spPr>
        <p:txBody>
          <a:bodyPr/>
          <a:lstStyle/>
          <a:p>
            <a:pPr eaLnBrk="1" hangingPunct="1">
              <a:defRPr/>
            </a:pPr>
            <a:r>
              <a:rPr lang="en-GB" u="sng" dirty="0" smtClean="0">
                <a:solidFill>
                  <a:srgbClr val="0000FF"/>
                </a:solidFill>
                <a:latin typeface="Comic Sans MS" pitchFamily="66" charset="0"/>
              </a:rPr>
              <a:t>Welcome to </a:t>
            </a:r>
            <a:br>
              <a:rPr lang="en-GB" u="sng" dirty="0" smtClean="0">
                <a:solidFill>
                  <a:srgbClr val="0000FF"/>
                </a:solidFill>
                <a:latin typeface="Comic Sans MS" pitchFamily="66" charset="0"/>
              </a:rPr>
            </a:br>
            <a:r>
              <a:rPr lang="en-GB" u="sng" dirty="0" smtClean="0">
                <a:solidFill>
                  <a:srgbClr val="0000FF"/>
                </a:solidFill>
                <a:latin typeface="Comic Sans MS" pitchFamily="66" charset="0"/>
              </a:rPr>
              <a:t>Upton Junior School</a:t>
            </a:r>
            <a:br>
              <a:rPr lang="en-GB" u="sng" dirty="0" smtClean="0">
                <a:solidFill>
                  <a:srgbClr val="0000FF"/>
                </a:solidFill>
                <a:latin typeface="Comic Sans MS" pitchFamily="66" charset="0"/>
              </a:rPr>
            </a:br>
            <a:r>
              <a:rPr lang="en-GB" u="sng" dirty="0" smtClean="0">
                <a:solidFill>
                  <a:srgbClr val="0000FF"/>
                </a:solidFill>
                <a:latin typeface="Comic Sans MS" pitchFamily="66" charset="0"/>
              </a:rPr>
              <a:t/>
            </a:r>
            <a:br>
              <a:rPr lang="en-GB" u="sng" dirty="0" smtClean="0">
                <a:solidFill>
                  <a:srgbClr val="0000FF"/>
                </a:solidFill>
                <a:latin typeface="Comic Sans MS" pitchFamily="66" charset="0"/>
              </a:rPr>
            </a:br>
            <a:r>
              <a:rPr lang="en-GB" dirty="0" smtClean="0">
                <a:solidFill>
                  <a:srgbClr val="0000FF"/>
                </a:solidFill>
                <a:latin typeface="Comic Sans MS" pitchFamily="66" charset="0"/>
              </a:rPr>
              <a:t> Admission to Secondary School in Kent 2018</a:t>
            </a:r>
            <a:br>
              <a:rPr lang="en-GB" dirty="0" smtClean="0">
                <a:solidFill>
                  <a:srgbClr val="0000FF"/>
                </a:solidFill>
                <a:latin typeface="Comic Sans MS" pitchFamily="66" charset="0"/>
              </a:rPr>
            </a:br>
            <a:r>
              <a:rPr lang="en-GB" dirty="0" smtClean="0">
                <a:solidFill>
                  <a:srgbClr val="0000FF"/>
                </a:solidFill>
                <a:latin typeface="Comic Sans MS" pitchFamily="66" charset="0"/>
              </a:rPr>
              <a:t> </a:t>
            </a:r>
            <a:br>
              <a:rPr lang="en-GB" dirty="0" smtClean="0">
                <a:solidFill>
                  <a:srgbClr val="0000FF"/>
                </a:solidFill>
                <a:latin typeface="Comic Sans MS" pitchFamily="66" charset="0"/>
              </a:rPr>
            </a:br>
            <a:r>
              <a:rPr lang="en-GB" sz="3200" dirty="0" smtClean="0">
                <a:solidFill>
                  <a:srgbClr val="0000FF"/>
                </a:solidFill>
                <a:latin typeface="Comic Sans MS" pitchFamily="66" charset="0"/>
              </a:rPr>
              <a:t>11</a:t>
            </a:r>
            <a:r>
              <a:rPr lang="en-GB" sz="3200" baseline="30000" dirty="0" smtClean="0">
                <a:solidFill>
                  <a:srgbClr val="0000FF"/>
                </a:solidFill>
                <a:latin typeface="Comic Sans MS" pitchFamily="66" charset="0"/>
              </a:rPr>
              <a:t>th</a:t>
            </a:r>
            <a:r>
              <a:rPr lang="en-GB" sz="3200" dirty="0" smtClean="0">
                <a:solidFill>
                  <a:srgbClr val="0000FF"/>
                </a:solidFill>
                <a:latin typeface="Comic Sans MS" pitchFamily="66" charset="0"/>
              </a:rPr>
              <a:t> September 2017</a:t>
            </a:r>
            <a:endParaRPr lang="en-GB"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85800" y="152400"/>
            <a:ext cx="7772400" cy="1143000"/>
          </a:xfrm>
        </p:spPr>
        <p:txBody>
          <a:bodyPr/>
          <a:lstStyle/>
          <a:p>
            <a:pPr eaLnBrk="1" hangingPunct="1"/>
            <a:r>
              <a:rPr lang="en-GB" dirty="0" smtClean="0">
                <a:latin typeface="Comic Sans MS" pitchFamily="66" charset="0"/>
              </a:rPr>
              <a:t>Let’s celebrate!</a:t>
            </a:r>
          </a:p>
        </p:txBody>
      </p:sp>
      <p:sp>
        <p:nvSpPr>
          <p:cNvPr id="3075" name="Rectangle 3"/>
          <p:cNvSpPr>
            <a:spLocks noGrp="1" noChangeArrowheads="1"/>
          </p:cNvSpPr>
          <p:nvPr>
            <p:ph type="body" idx="1"/>
          </p:nvPr>
        </p:nvSpPr>
        <p:spPr>
          <a:xfrm>
            <a:off x="685800" y="2060575"/>
            <a:ext cx="7772400" cy="3502025"/>
          </a:xfrm>
        </p:spPr>
        <p:txBody>
          <a:bodyPr/>
          <a:lstStyle/>
          <a:p>
            <a:pPr eaLnBrk="1" hangingPunct="1">
              <a:lnSpc>
                <a:spcPct val="90000"/>
              </a:lnSpc>
            </a:pPr>
            <a:r>
              <a:rPr lang="en-GB" sz="2800" dirty="0" smtClean="0">
                <a:latin typeface="Comic Sans MS" pitchFamily="66" charset="0"/>
              </a:rPr>
              <a:t>Last year’s Year 6, eventually, all children were given a place they were happy with – more of that later!!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075">
                                            <p:txEl>
                                              <p:pRg st="0" end="0"/>
                                            </p:txEl>
                                          </p:spTgt>
                                        </p:tgtEl>
                                        <p:attrNameLst>
                                          <p:attrName>style.visibility</p:attrName>
                                        </p:attrNameLst>
                                      </p:cBhvr>
                                      <p:to>
                                        <p:strVal val="visible"/>
                                      </p:to>
                                    </p:set>
                                    <p:anim calcmode="lin" valueType="num">
                                      <p:cBhvr additive="base">
                                        <p:cTn id="13"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7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dirty="0" smtClean="0">
                <a:latin typeface="Comic Sans MS" pitchFamily="66" charset="0"/>
              </a:rPr>
              <a:t>Important dates for this year</a:t>
            </a:r>
          </a:p>
        </p:txBody>
      </p:sp>
      <p:sp>
        <p:nvSpPr>
          <p:cNvPr id="4099" name="Rectangle 3"/>
          <p:cNvSpPr>
            <a:spLocks noGrp="1" noChangeArrowheads="1"/>
          </p:cNvSpPr>
          <p:nvPr>
            <p:ph type="body" idx="1"/>
          </p:nvPr>
        </p:nvSpPr>
        <p:spPr/>
        <p:txBody>
          <a:bodyPr/>
          <a:lstStyle/>
          <a:p>
            <a:pPr eaLnBrk="1" hangingPunct="1">
              <a:lnSpc>
                <a:spcPct val="90000"/>
              </a:lnSpc>
            </a:pPr>
            <a:r>
              <a:rPr lang="en-GB" sz="2400" dirty="0" smtClean="0">
                <a:latin typeface="Comic Sans MS" pitchFamily="66" charset="0"/>
              </a:rPr>
              <a:t>The SCAF must be submitted by Tuesday, </a:t>
            </a:r>
            <a:r>
              <a:rPr lang="en-GB" sz="2400" b="1" u="sng" dirty="0" smtClean="0">
                <a:solidFill>
                  <a:srgbClr val="FF0000"/>
                </a:solidFill>
                <a:latin typeface="Comic Sans MS" pitchFamily="66" charset="0"/>
              </a:rPr>
              <a:t>31st October 2017</a:t>
            </a:r>
            <a:r>
              <a:rPr lang="en-GB" sz="2400" dirty="0" smtClean="0">
                <a:latin typeface="Comic Sans MS" pitchFamily="66" charset="0"/>
              </a:rPr>
              <a:t>.</a:t>
            </a:r>
            <a:endParaRPr lang="en-GB" sz="2400" dirty="0" smtClean="0">
              <a:solidFill>
                <a:srgbClr val="FF0000"/>
              </a:solidFill>
              <a:latin typeface="Comic Sans MS" pitchFamily="66" charset="0"/>
            </a:endParaRPr>
          </a:p>
          <a:p>
            <a:pPr eaLnBrk="1" hangingPunct="1">
              <a:lnSpc>
                <a:spcPct val="90000"/>
              </a:lnSpc>
            </a:pPr>
            <a:r>
              <a:rPr lang="en-GB" sz="2400" dirty="0" smtClean="0">
                <a:latin typeface="Comic Sans MS" pitchFamily="66" charset="0"/>
              </a:rPr>
              <a:t>Secondary schools will be holding open days very soon – you have their criteria online. (Most schools are sending out flyers through the primary schools about dates.)</a:t>
            </a:r>
          </a:p>
          <a:p>
            <a:pPr eaLnBrk="1" hangingPunct="1">
              <a:lnSpc>
                <a:spcPct val="90000"/>
              </a:lnSpc>
            </a:pPr>
            <a:r>
              <a:rPr lang="en-GB" sz="2400" dirty="0" smtClean="0">
                <a:latin typeface="Comic Sans MS" pitchFamily="66" charset="0"/>
              </a:rPr>
              <a:t>You can complete this form after you received the PESE results.</a:t>
            </a:r>
          </a:p>
          <a:p>
            <a:pPr eaLnBrk="1" hangingPunct="1">
              <a:lnSpc>
                <a:spcPct val="90000"/>
              </a:lnSpc>
            </a:pPr>
            <a:r>
              <a:rPr lang="en-GB" sz="2400" dirty="0" smtClean="0">
                <a:latin typeface="Comic Sans MS" pitchFamily="66" charset="0"/>
              </a:rPr>
              <a:t>PESE Results posted/emailed 12 October 2017 - 4pm online (arrival of the email can take a while).</a:t>
            </a:r>
          </a:p>
          <a:p>
            <a:pPr eaLnBrk="1" hangingPunct="1">
              <a:lnSpc>
                <a:spcPct val="90000"/>
              </a:lnSpc>
            </a:pPr>
            <a:r>
              <a:rPr lang="en-GB" sz="2400" dirty="0" smtClean="0">
                <a:solidFill>
                  <a:srgbClr val="0000FF"/>
                </a:solidFill>
                <a:latin typeface="Comic Sans MS" pitchFamily="66" charset="0"/>
              </a:rPr>
              <a:t>Parent consultations are held the following week.</a:t>
            </a:r>
          </a:p>
          <a:p>
            <a:pPr eaLnBrk="1" hangingPunct="1">
              <a:lnSpc>
                <a:spcPct val="90000"/>
              </a:lnSpc>
            </a:pPr>
            <a:endParaRPr lang="en-GB" sz="2400" dirty="0" smtClean="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0-#ppt_w/2"/>
                                          </p:val>
                                        </p:tav>
                                        <p:tav tm="100000">
                                          <p:val>
                                            <p:strVal val="#ppt_x"/>
                                          </p:val>
                                        </p:tav>
                                      </p:tavLst>
                                    </p:anim>
                                    <p:anim calcmode="lin" valueType="num">
                                      <p:cBhvr additive="base">
                                        <p:cTn id="8" dur="500" fill="hold"/>
                                        <p:tgtEl>
                                          <p:spTgt spid="40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4099">
                                            <p:txEl>
                                              <p:pRg st="0" end="0"/>
                                            </p:txEl>
                                          </p:spTgt>
                                        </p:tgtEl>
                                        <p:attrNameLst>
                                          <p:attrName>style.visibility</p:attrName>
                                        </p:attrNameLst>
                                      </p:cBhvr>
                                      <p:to>
                                        <p:strVal val="visible"/>
                                      </p:to>
                                    </p:set>
                                    <p:anim calcmode="lin" valueType="num">
                                      <p:cBhvr additive="base">
                                        <p:cTn id="13"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099">
                                            <p:txEl>
                                              <p:pRg st="1" end="1"/>
                                            </p:txEl>
                                          </p:spTgt>
                                        </p:tgtEl>
                                        <p:attrNameLst>
                                          <p:attrName>style.visibility</p:attrName>
                                        </p:attrNameLst>
                                      </p:cBhvr>
                                      <p:to>
                                        <p:strVal val="visible"/>
                                      </p:to>
                                    </p:set>
                                    <p:anim calcmode="lin" valueType="num">
                                      <p:cBhvr additive="base">
                                        <p:cTn id="19"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4099">
                                            <p:txEl>
                                              <p:pRg st="2" end="2"/>
                                            </p:txEl>
                                          </p:spTgt>
                                        </p:tgtEl>
                                        <p:attrNameLst>
                                          <p:attrName>style.visibility</p:attrName>
                                        </p:attrNameLst>
                                      </p:cBhvr>
                                      <p:to>
                                        <p:strVal val="visible"/>
                                      </p:to>
                                    </p:set>
                                    <p:anim calcmode="lin" valueType="num">
                                      <p:cBhvr additive="base">
                                        <p:cTn id="25"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4099">
                                            <p:txEl>
                                              <p:pRg st="3" end="3"/>
                                            </p:txEl>
                                          </p:spTgt>
                                        </p:tgtEl>
                                        <p:attrNameLst>
                                          <p:attrName>style.visibility</p:attrName>
                                        </p:attrNameLst>
                                      </p:cBhvr>
                                      <p:to>
                                        <p:strVal val="visible"/>
                                      </p:to>
                                    </p:set>
                                    <p:anim calcmode="lin" valueType="num">
                                      <p:cBhvr additive="base">
                                        <p:cTn id="31" dur="500" fill="hold"/>
                                        <p:tgtEl>
                                          <p:spTgt spid="409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0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4099">
                                            <p:txEl>
                                              <p:pRg st="4" end="4"/>
                                            </p:txEl>
                                          </p:spTgt>
                                        </p:tgtEl>
                                        <p:attrNameLst>
                                          <p:attrName>style.visibility</p:attrName>
                                        </p:attrNameLst>
                                      </p:cBhvr>
                                      <p:to>
                                        <p:strVal val="visible"/>
                                      </p:to>
                                    </p:set>
                                    <p:anim calcmode="lin" valueType="num">
                                      <p:cBhvr additive="base">
                                        <p:cTn id="37" dur="500" fill="hold"/>
                                        <p:tgtEl>
                                          <p:spTgt spid="409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09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P spid="409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dirty="0" smtClean="0">
                <a:latin typeface="Comic Sans MS" pitchFamily="66" charset="0"/>
              </a:rPr>
              <a:t>Open Evenings</a:t>
            </a:r>
          </a:p>
        </p:txBody>
      </p:sp>
      <p:sp>
        <p:nvSpPr>
          <p:cNvPr id="4099" name="Rectangle 3"/>
          <p:cNvSpPr>
            <a:spLocks noGrp="1" noChangeArrowheads="1"/>
          </p:cNvSpPr>
          <p:nvPr>
            <p:ph type="body" idx="1"/>
          </p:nvPr>
        </p:nvSpPr>
        <p:spPr>
          <a:xfrm>
            <a:off x="685800" y="1782010"/>
            <a:ext cx="7772400" cy="4527309"/>
          </a:xfrm>
        </p:spPr>
        <p:txBody>
          <a:bodyPr/>
          <a:lstStyle/>
          <a:p>
            <a:pPr eaLnBrk="1" hangingPunct="1">
              <a:lnSpc>
                <a:spcPct val="90000"/>
              </a:lnSpc>
            </a:pPr>
            <a:r>
              <a:rPr lang="en-GB" sz="2800" dirty="0" smtClean="0">
                <a:latin typeface="Comic Sans MS" pitchFamily="66" charset="0"/>
              </a:rPr>
              <a:t>We recommend that you</a:t>
            </a:r>
            <a:r>
              <a:rPr lang="en-GB" sz="2800" dirty="0">
                <a:solidFill>
                  <a:srgbClr val="0000FF"/>
                </a:solidFill>
                <a:latin typeface="Comic Sans MS" pitchFamily="66" charset="0"/>
              </a:rPr>
              <a:t> </a:t>
            </a:r>
            <a:r>
              <a:rPr lang="en-GB" sz="2800" dirty="0" smtClean="0">
                <a:solidFill>
                  <a:srgbClr val="0000FF"/>
                </a:solidFill>
                <a:latin typeface="Comic Sans MS" pitchFamily="66" charset="0"/>
              </a:rPr>
              <a:t>visit as many schools as you can fit in. As they say: don’t judge a book by its cover; don’t just judge a school by hearsay.</a:t>
            </a:r>
          </a:p>
          <a:p>
            <a:pPr eaLnBrk="1" hangingPunct="1">
              <a:lnSpc>
                <a:spcPct val="90000"/>
              </a:lnSpc>
            </a:pPr>
            <a:r>
              <a:rPr lang="en-GB" sz="2800" dirty="0" smtClean="0">
                <a:solidFill>
                  <a:srgbClr val="0000FF"/>
                </a:solidFill>
                <a:latin typeface="Comic Sans MS" pitchFamily="66" charset="0"/>
              </a:rPr>
              <a:t>Ask the questions that are important to you.</a:t>
            </a:r>
          </a:p>
          <a:p>
            <a:pPr eaLnBrk="1" hangingPunct="1">
              <a:lnSpc>
                <a:spcPct val="90000"/>
              </a:lnSpc>
            </a:pPr>
            <a:r>
              <a:rPr lang="en-GB" sz="2800" dirty="0" smtClean="0">
                <a:solidFill>
                  <a:srgbClr val="0000FF"/>
                </a:solidFill>
                <a:latin typeface="Comic Sans MS" pitchFamily="66" charset="0"/>
              </a:rPr>
              <a:t>You can always make a separate appointment with the school and look around during working hours.</a:t>
            </a:r>
          </a:p>
          <a:p>
            <a:pPr eaLnBrk="1" hangingPunct="1">
              <a:lnSpc>
                <a:spcPct val="90000"/>
              </a:lnSpc>
            </a:pPr>
            <a:endParaRPr lang="en-GB" sz="2600" dirty="0" smtClean="0">
              <a:latin typeface="Comic Sans MS" pitchFamily="66" charset="0"/>
            </a:endParaRPr>
          </a:p>
        </p:txBody>
      </p:sp>
    </p:spTree>
    <p:extLst>
      <p:ext uri="{BB962C8B-B14F-4D97-AF65-F5344CB8AC3E}">
        <p14:creationId xmlns:p14="http://schemas.microsoft.com/office/powerpoint/2010/main" val="88670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0-#ppt_w/2"/>
                                          </p:val>
                                        </p:tav>
                                        <p:tav tm="100000">
                                          <p:val>
                                            <p:strVal val="#ppt_x"/>
                                          </p:val>
                                        </p:tav>
                                      </p:tavLst>
                                    </p:anim>
                                    <p:anim calcmode="lin" valueType="num">
                                      <p:cBhvr additive="base">
                                        <p:cTn id="8" dur="500" fill="hold"/>
                                        <p:tgtEl>
                                          <p:spTgt spid="409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4099">
                                            <p:txEl>
                                              <p:pRg st="0" end="0"/>
                                            </p:txEl>
                                          </p:spTgt>
                                        </p:tgtEl>
                                        <p:attrNameLst>
                                          <p:attrName>style.visibility</p:attrName>
                                        </p:attrNameLst>
                                      </p:cBhvr>
                                      <p:to>
                                        <p:strVal val="visible"/>
                                      </p:to>
                                    </p:set>
                                    <p:anim calcmode="lin" valueType="num">
                                      <p:cBhvr additive="base">
                                        <p:cTn id="13" dur="500" fill="hold"/>
                                        <p:tgtEl>
                                          <p:spTgt spid="409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4099">
                                            <p:txEl>
                                              <p:pRg st="1" end="1"/>
                                            </p:txEl>
                                          </p:spTgt>
                                        </p:tgtEl>
                                        <p:attrNameLst>
                                          <p:attrName>style.visibility</p:attrName>
                                        </p:attrNameLst>
                                      </p:cBhvr>
                                      <p:to>
                                        <p:strVal val="visible"/>
                                      </p:to>
                                    </p:set>
                                    <p:anim calcmode="lin" valueType="num">
                                      <p:cBhvr additive="base">
                                        <p:cTn id="19" dur="500" fill="hold"/>
                                        <p:tgtEl>
                                          <p:spTgt spid="409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0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4099">
                                            <p:txEl>
                                              <p:pRg st="2" end="2"/>
                                            </p:txEl>
                                          </p:spTgt>
                                        </p:tgtEl>
                                        <p:attrNameLst>
                                          <p:attrName>style.visibility</p:attrName>
                                        </p:attrNameLst>
                                      </p:cBhvr>
                                      <p:to>
                                        <p:strVal val="visible"/>
                                      </p:to>
                                    </p:set>
                                    <p:anim calcmode="lin" valueType="num">
                                      <p:cBhvr additive="base">
                                        <p:cTn id="25" dur="500" fill="hold"/>
                                        <p:tgtEl>
                                          <p:spTgt spid="409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P spid="409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86271" y="751001"/>
            <a:ext cx="8371457" cy="5331296"/>
          </a:xfrm>
          <a:prstGeom prst="rect">
            <a:avLst/>
          </a:prstGeom>
        </p:spPr>
      </p:pic>
    </p:spTree>
    <p:extLst>
      <p:ext uri="{BB962C8B-B14F-4D97-AF65-F5344CB8AC3E}">
        <p14:creationId xmlns:p14="http://schemas.microsoft.com/office/powerpoint/2010/main" val="3787147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5800" y="0"/>
            <a:ext cx="7772400" cy="1143000"/>
          </a:xfrm>
        </p:spPr>
        <p:txBody>
          <a:bodyPr/>
          <a:lstStyle/>
          <a:p>
            <a:pPr eaLnBrk="1" hangingPunct="1"/>
            <a:r>
              <a:rPr lang="en-GB" smtClean="0">
                <a:latin typeface="Comic Sans MS" pitchFamily="66" charset="0"/>
              </a:rPr>
              <a:t>How to complete the SCAF</a:t>
            </a:r>
          </a:p>
        </p:txBody>
      </p:sp>
      <p:sp>
        <p:nvSpPr>
          <p:cNvPr id="5123" name="Rectangle 3"/>
          <p:cNvSpPr>
            <a:spLocks noGrp="1" noChangeArrowheads="1"/>
          </p:cNvSpPr>
          <p:nvPr>
            <p:ph type="body" idx="1"/>
          </p:nvPr>
        </p:nvSpPr>
        <p:spPr>
          <a:xfrm>
            <a:off x="685800" y="990600"/>
            <a:ext cx="7772400" cy="5029200"/>
          </a:xfrm>
        </p:spPr>
        <p:txBody>
          <a:bodyPr/>
          <a:lstStyle/>
          <a:p>
            <a:pPr eaLnBrk="1" hangingPunct="1">
              <a:lnSpc>
                <a:spcPct val="90000"/>
              </a:lnSpc>
            </a:pPr>
            <a:r>
              <a:rPr lang="en-GB" sz="2800" dirty="0" smtClean="0">
                <a:latin typeface="Comic Sans MS" pitchFamily="66" charset="0"/>
              </a:rPr>
              <a:t>Online – </a:t>
            </a:r>
            <a:r>
              <a:rPr lang="en-GB" sz="2800" dirty="0" smtClean="0">
                <a:solidFill>
                  <a:schemeClr val="accent2">
                    <a:lumMod val="25000"/>
                  </a:schemeClr>
                </a:solidFill>
                <a:latin typeface="Comic Sans MS" pitchFamily="66" charset="0"/>
              </a:rPr>
              <a:t>www.kent.gov.uk/ola</a:t>
            </a:r>
          </a:p>
          <a:p>
            <a:pPr eaLnBrk="1" hangingPunct="1">
              <a:lnSpc>
                <a:spcPct val="90000"/>
              </a:lnSpc>
            </a:pPr>
            <a:r>
              <a:rPr lang="en-GB" sz="2800" dirty="0" smtClean="0">
                <a:latin typeface="Comic Sans MS" pitchFamily="66" charset="0"/>
              </a:rPr>
              <a:t>Benefits of this:</a:t>
            </a:r>
          </a:p>
          <a:p>
            <a:pPr eaLnBrk="1" hangingPunct="1">
              <a:lnSpc>
                <a:spcPct val="90000"/>
              </a:lnSpc>
            </a:pPr>
            <a:r>
              <a:rPr lang="en-GB" sz="2800" b="1" dirty="0" smtClean="0">
                <a:latin typeface="Comic Sans MS" pitchFamily="66" charset="0"/>
              </a:rPr>
              <a:t>You</a:t>
            </a:r>
            <a:r>
              <a:rPr lang="en-GB" sz="2800" dirty="0" smtClean="0">
                <a:latin typeface="Comic Sans MS" pitchFamily="66" charset="0"/>
              </a:rPr>
              <a:t> put the information into the system.</a:t>
            </a:r>
          </a:p>
          <a:p>
            <a:pPr eaLnBrk="1" hangingPunct="1">
              <a:lnSpc>
                <a:spcPct val="90000"/>
              </a:lnSpc>
            </a:pPr>
            <a:r>
              <a:rPr lang="en-GB" sz="2800" dirty="0" smtClean="0">
                <a:latin typeface="Comic Sans MS" pitchFamily="66" charset="0"/>
              </a:rPr>
              <a:t>You can see the school offered after 4pm on </a:t>
            </a:r>
            <a:r>
              <a:rPr lang="en-GB" sz="2800" dirty="0" smtClean="0">
                <a:solidFill>
                  <a:srgbClr val="FF0000"/>
                </a:solidFill>
                <a:latin typeface="Comic Sans MS" pitchFamily="66" charset="0"/>
              </a:rPr>
              <a:t>1</a:t>
            </a:r>
            <a:r>
              <a:rPr lang="en-GB" sz="2800" baseline="30000" dirty="0" smtClean="0">
                <a:solidFill>
                  <a:srgbClr val="FF0000"/>
                </a:solidFill>
                <a:latin typeface="Comic Sans MS" pitchFamily="66" charset="0"/>
              </a:rPr>
              <a:t>st</a:t>
            </a:r>
            <a:r>
              <a:rPr lang="en-GB" sz="2800" dirty="0" smtClean="0">
                <a:solidFill>
                  <a:srgbClr val="FF0000"/>
                </a:solidFill>
                <a:latin typeface="Comic Sans MS" pitchFamily="66" charset="0"/>
              </a:rPr>
              <a:t> March 2018 </a:t>
            </a:r>
            <a:r>
              <a:rPr lang="en-GB" sz="2800" dirty="0" smtClean="0">
                <a:latin typeface="Comic Sans MS" pitchFamily="66" charset="0"/>
              </a:rPr>
              <a:t>(the day before the letters are received) </a:t>
            </a:r>
            <a:r>
              <a:rPr lang="en-GB" sz="2000" dirty="0" smtClean="0">
                <a:latin typeface="Comic Sans MS" pitchFamily="66" charset="0"/>
              </a:rPr>
              <a:t>- so long as you provide an email address.</a:t>
            </a:r>
            <a:r>
              <a:rPr lang="en-GB" sz="2000" dirty="0">
                <a:latin typeface="Comic Sans MS" pitchFamily="66" charset="0"/>
              </a:rPr>
              <a:t> </a:t>
            </a:r>
            <a:r>
              <a:rPr lang="en-GB" sz="2000" dirty="0" smtClean="0">
                <a:latin typeface="Comic Sans MS" pitchFamily="66" charset="0"/>
              </a:rPr>
              <a:t>You will still receive a hard copy by post.</a:t>
            </a:r>
          </a:p>
          <a:p>
            <a:pPr eaLnBrk="1" hangingPunct="1">
              <a:lnSpc>
                <a:spcPct val="90000"/>
              </a:lnSpc>
            </a:pPr>
            <a:r>
              <a:rPr lang="en-GB" sz="2800" dirty="0" smtClean="0">
                <a:latin typeface="Comic Sans MS" pitchFamily="66" charset="0"/>
              </a:rPr>
              <a:t>We will open the school for people with no access to internet from now onwards, just ask at the office so we can ensure someone is available to help if needed </a:t>
            </a:r>
            <a:r>
              <a:rPr lang="en-GB" sz="2000" dirty="0" smtClean="0">
                <a:latin typeface="Comic Sans MS" pitchFamily="66" charset="0"/>
              </a:rPr>
              <a:t>(e.g. use the homework slot in the ICT Suite)</a:t>
            </a:r>
            <a:r>
              <a:rPr lang="en-GB" sz="2800" dirty="0" smtClean="0">
                <a:latin typeface="Comic Sans MS" pitchFamily="66"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 calcmode="lin" valueType="num">
                                      <p:cBhvr additive="base">
                                        <p:cTn id="13" dur="500" fill="hold"/>
                                        <p:tgtEl>
                                          <p:spTgt spid="512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5123">
                                            <p:txEl>
                                              <p:pRg st="1" end="1"/>
                                            </p:txEl>
                                          </p:spTgt>
                                        </p:tgtEl>
                                        <p:attrNameLst>
                                          <p:attrName>style.visibility</p:attrName>
                                        </p:attrNameLst>
                                      </p:cBhvr>
                                      <p:to>
                                        <p:strVal val="visible"/>
                                      </p:to>
                                    </p:set>
                                    <p:anim calcmode="lin" valueType="num">
                                      <p:cBhvr additive="base">
                                        <p:cTn id="19" dur="500" fill="hold"/>
                                        <p:tgtEl>
                                          <p:spTgt spid="512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5123">
                                            <p:txEl>
                                              <p:pRg st="2" end="2"/>
                                            </p:txEl>
                                          </p:spTgt>
                                        </p:tgtEl>
                                        <p:attrNameLst>
                                          <p:attrName>style.visibility</p:attrName>
                                        </p:attrNameLst>
                                      </p:cBhvr>
                                      <p:to>
                                        <p:strVal val="visible"/>
                                      </p:to>
                                    </p:set>
                                    <p:anim calcmode="lin" valueType="num">
                                      <p:cBhvr additive="base">
                                        <p:cTn id="25" dur="500" fill="hold"/>
                                        <p:tgtEl>
                                          <p:spTgt spid="512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5123">
                                            <p:txEl>
                                              <p:pRg st="3" end="3"/>
                                            </p:txEl>
                                          </p:spTgt>
                                        </p:tgtEl>
                                        <p:attrNameLst>
                                          <p:attrName>style.visibility</p:attrName>
                                        </p:attrNameLst>
                                      </p:cBhvr>
                                      <p:to>
                                        <p:strVal val="visible"/>
                                      </p:to>
                                    </p:set>
                                    <p:anim calcmode="lin" valueType="num">
                                      <p:cBhvr additive="base">
                                        <p:cTn id="31" dur="500" fill="hold"/>
                                        <p:tgtEl>
                                          <p:spTgt spid="512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5123">
                                            <p:txEl>
                                              <p:pRg st="4" end="4"/>
                                            </p:txEl>
                                          </p:spTgt>
                                        </p:tgtEl>
                                        <p:attrNameLst>
                                          <p:attrName>style.visibility</p:attrName>
                                        </p:attrNameLst>
                                      </p:cBhvr>
                                      <p:to>
                                        <p:strVal val="visible"/>
                                      </p:to>
                                    </p:set>
                                    <p:anim calcmode="lin" valueType="num">
                                      <p:cBhvr additive="base">
                                        <p:cTn id="37" dur="500" fill="hold"/>
                                        <p:tgtEl>
                                          <p:spTgt spid="512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51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3"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smtClean="0">
                <a:latin typeface="Comic Sans MS" pitchFamily="66" charset="0"/>
              </a:rPr>
              <a:t>Completing the SCAF </a:t>
            </a:r>
            <a:r>
              <a:rPr lang="en-GB" sz="2000" smtClean="0">
                <a:latin typeface="Comic Sans MS" pitchFamily="66" charset="0"/>
              </a:rPr>
              <a:t>continued</a:t>
            </a:r>
          </a:p>
        </p:txBody>
      </p:sp>
      <p:sp>
        <p:nvSpPr>
          <p:cNvPr id="6147" name="Rectangle 3"/>
          <p:cNvSpPr>
            <a:spLocks noGrp="1" noChangeArrowheads="1"/>
          </p:cNvSpPr>
          <p:nvPr>
            <p:ph type="body" idx="1"/>
          </p:nvPr>
        </p:nvSpPr>
        <p:spPr/>
        <p:txBody>
          <a:bodyPr/>
          <a:lstStyle/>
          <a:p>
            <a:pPr eaLnBrk="1" hangingPunct="1">
              <a:lnSpc>
                <a:spcPct val="90000"/>
              </a:lnSpc>
            </a:pPr>
            <a:r>
              <a:rPr lang="en-GB" sz="2800" dirty="0" smtClean="0">
                <a:latin typeface="Comic Sans MS" pitchFamily="66" charset="0"/>
              </a:rPr>
              <a:t>Upton will not receive any blank paper SCAFs – you need to get the information online. However, we are here for you if you need support.</a:t>
            </a:r>
          </a:p>
          <a:p>
            <a:pPr eaLnBrk="1" hangingPunct="1">
              <a:lnSpc>
                <a:spcPct val="90000"/>
              </a:lnSpc>
            </a:pPr>
            <a:r>
              <a:rPr lang="en-GB" sz="2800" dirty="0" smtClean="0">
                <a:latin typeface="Comic Sans MS" pitchFamily="66" charset="0"/>
              </a:rPr>
              <a:t>You can start completing it now and amend as necessary but remember to submit it!</a:t>
            </a:r>
          </a:p>
          <a:p>
            <a:pPr eaLnBrk="1" hangingPunct="1">
              <a:lnSpc>
                <a:spcPct val="90000"/>
              </a:lnSpc>
            </a:pPr>
            <a:r>
              <a:rPr lang="en-GB" sz="2800" dirty="0" smtClean="0">
                <a:latin typeface="Comic Sans MS" pitchFamily="66" charset="0"/>
              </a:rPr>
              <a:t>Check that you have selected the correct school. Across Kent, some schools have similar names!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6147">
                                            <p:txEl>
                                              <p:pRg st="0" end="0"/>
                                            </p:txEl>
                                          </p:spTgt>
                                        </p:tgtEl>
                                        <p:attrNameLst>
                                          <p:attrName>style.visibility</p:attrName>
                                        </p:attrNameLst>
                                      </p:cBhvr>
                                      <p:to>
                                        <p:strVal val="visible"/>
                                      </p:to>
                                    </p:set>
                                    <p:anim calcmode="lin" valueType="num">
                                      <p:cBhvr additive="base">
                                        <p:cTn id="13" dur="500" fill="hold"/>
                                        <p:tgtEl>
                                          <p:spTgt spid="614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1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6147">
                                            <p:txEl>
                                              <p:pRg st="1" end="1"/>
                                            </p:txEl>
                                          </p:spTgt>
                                        </p:tgtEl>
                                        <p:attrNameLst>
                                          <p:attrName>style.visibility</p:attrName>
                                        </p:attrNameLst>
                                      </p:cBhvr>
                                      <p:to>
                                        <p:strVal val="visible"/>
                                      </p:to>
                                    </p:set>
                                    <p:anim calcmode="lin" valueType="num">
                                      <p:cBhvr additive="base">
                                        <p:cTn id="19" dur="500" fill="hold"/>
                                        <p:tgtEl>
                                          <p:spTgt spid="614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14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6147">
                                            <p:txEl>
                                              <p:pRg st="2" end="2"/>
                                            </p:txEl>
                                          </p:spTgt>
                                        </p:tgtEl>
                                        <p:attrNameLst>
                                          <p:attrName>style.visibility</p:attrName>
                                        </p:attrNameLst>
                                      </p:cBhvr>
                                      <p:to>
                                        <p:strVal val="visible"/>
                                      </p:to>
                                    </p:set>
                                    <p:anim calcmode="lin" valueType="num">
                                      <p:cBhvr additive="base">
                                        <p:cTn id="25" dur="500" fill="hold"/>
                                        <p:tgtEl>
                                          <p:spTgt spid="6147">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14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3568" y="0"/>
            <a:ext cx="7772400" cy="1143000"/>
          </a:xfrm>
        </p:spPr>
        <p:txBody>
          <a:bodyPr/>
          <a:lstStyle/>
          <a:p>
            <a:pPr eaLnBrk="1" hangingPunct="1"/>
            <a:r>
              <a:rPr lang="en-GB" dirty="0" smtClean="0">
                <a:latin typeface="Comic Sans MS" pitchFamily="66" charset="0"/>
              </a:rPr>
              <a:t>School choices</a:t>
            </a:r>
          </a:p>
        </p:txBody>
      </p:sp>
      <p:sp>
        <p:nvSpPr>
          <p:cNvPr id="7171" name="Rectangle 3"/>
          <p:cNvSpPr>
            <a:spLocks noGrp="1" noChangeArrowheads="1"/>
          </p:cNvSpPr>
          <p:nvPr>
            <p:ph type="body" idx="1"/>
          </p:nvPr>
        </p:nvSpPr>
        <p:spPr>
          <a:xfrm>
            <a:off x="323528" y="836712"/>
            <a:ext cx="8640960" cy="5472608"/>
          </a:xfrm>
        </p:spPr>
        <p:txBody>
          <a:bodyPr/>
          <a:lstStyle/>
          <a:p>
            <a:pPr eaLnBrk="1" hangingPunct="1">
              <a:lnSpc>
                <a:spcPct val="90000"/>
              </a:lnSpc>
            </a:pPr>
            <a:r>
              <a:rPr lang="en-GB" dirty="0" smtClean="0">
                <a:latin typeface="Comic Sans MS" pitchFamily="66" charset="0"/>
              </a:rPr>
              <a:t>4 choices</a:t>
            </a:r>
          </a:p>
          <a:p>
            <a:pPr eaLnBrk="1" hangingPunct="1">
              <a:lnSpc>
                <a:spcPct val="90000"/>
              </a:lnSpc>
            </a:pPr>
            <a:r>
              <a:rPr lang="en-GB" dirty="0" smtClean="0">
                <a:latin typeface="Comic Sans MS" pitchFamily="66" charset="0"/>
              </a:rPr>
              <a:t>Put them in order of preference – if two schools can offer a place, the school highest on your list will be offered.</a:t>
            </a:r>
          </a:p>
          <a:p>
            <a:r>
              <a:rPr lang="en-GB" dirty="0" smtClean="0">
                <a:latin typeface="Comic Sans MS" pitchFamily="66" charset="0"/>
              </a:rPr>
              <a:t>You must </a:t>
            </a:r>
            <a:r>
              <a:rPr lang="en-GB" dirty="0">
                <a:latin typeface="Comic Sans MS" pitchFamily="66" charset="0"/>
              </a:rPr>
              <a:t>look at </a:t>
            </a:r>
            <a:r>
              <a:rPr lang="en-GB" dirty="0" smtClean="0">
                <a:latin typeface="Comic Sans MS" pitchFamily="66" charset="0"/>
              </a:rPr>
              <a:t>each school’s </a:t>
            </a:r>
            <a:r>
              <a:rPr lang="en-GB" dirty="0">
                <a:latin typeface="Comic Sans MS" pitchFamily="66" charset="0"/>
              </a:rPr>
              <a:t>admissions criteria if unsure of which to put and what needs to be included (Church Schools).</a:t>
            </a:r>
          </a:p>
          <a:p>
            <a:r>
              <a:rPr lang="en-GB" dirty="0">
                <a:latin typeface="Comic Sans MS" pitchFamily="66" charset="0"/>
              </a:rPr>
              <a:t>If you are unsure </a:t>
            </a:r>
            <a:r>
              <a:rPr lang="en-GB" dirty="0" smtClean="0">
                <a:latin typeface="Comic Sans MS" pitchFamily="66" charset="0"/>
              </a:rPr>
              <a:t>whether </a:t>
            </a:r>
            <a:r>
              <a:rPr lang="en-GB" dirty="0">
                <a:latin typeface="Comic Sans MS" pitchFamily="66" charset="0"/>
              </a:rPr>
              <a:t>you are within the correct distance from a secondary </a:t>
            </a:r>
            <a:r>
              <a:rPr lang="en-GB" dirty="0" smtClean="0">
                <a:latin typeface="Comic Sans MS" pitchFamily="66" charset="0"/>
              </a:rPr>
              <a:t>school, look </a:t>
            </a:r>
            <a:r>
              <a:rPr lang="en-GB" dirty="0">
                <a:latin typeface="Comic Sans MS" pitchFamily="66" charset="0"/>
              </a:rPr>
              <a:t>at the </a:t>
            </a:r>
            <a:r>
              <a:rPr lang="en-GB" dirty="0" smtClean="0">
                <a:latin typeface="Comic Sans MS" pitchFamily="66" charset="0"/>
              </a:rPr>
              <a:t>over-subscription </a:t>
            </a:r>
            <a:r>
              <a:rPr lang="en-GB" dirty="0">
                <a:latin typeface="Comic Sans MS" pitchFamily="66" charset="0"/>
              </a:rPr>
              <a:t>criteria</a:t>
            </a:r>
            <a:r>
              <a:rPr lang="en-GB" dirty="0" smtClean="0">
                <a:latin typeface="Comic Sans MS" pitchFamily="66" charset="0"/>
              </a:rPr>
              <a:t>.</a:t>
            </a:r>
            <a:endParaRPr lang="en-GB"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0-#ppt_w/2"/>
                                          </p:val>
                                        </p:tav>
                                        <p:tav tm="100000">
                                          <p:val>
                                            <p:strVal val="#ppt_x"/>
                                          </p:val>
                                        </p:tav>
                                      </p:tavLst>
                                    </p:anim>
                                    <p:anim calcmode="lin" valueType="num">
                                      <p:cBhvr additive="base">
                                        <p:cTn id="8" dur="500" fill="hold"/>
                                        <p:tgtEl>
                                          <p:spTgt spid="717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 calcmode="lin" valueType="num">
                                      <p:cBhvr additive="base">
                                        <p:cTn id="13"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7171">
                                            <p:txEl>
                                              <p:pRg st="1" end="1"/>
                                            </p:txEl>
                                          </p:spTgt>
                                        </p:tgtEl>
                                        <p:attrNameLst>
                                          <p:attrName>style.visibility</p:attrName>
                                        </p:attrNameLst>
                                      </p:cBhvr>
                                      <p:to>
                                        <p:strVal val="visible"/>
                                      </p:to>
                                    </p:set>
                                    <p:anim calcmode="lin" valueType="num">
                                      <p:cBhvr additive="base">
                                        <p:cTn id="19"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7171">
                                            <p:txEl>
                                              <p:pRg st="2" end="2"/>
                                            </p:txEl>
                                          </p:spTgt>
                                        </p:tgtEl>
                                        <p:attrNameLst>
                                          <p:attrName>style.visibility</p:attrName>
                                        </p:attrNameLst>
                                      </p:cBhvr>
                                      <p:to>
                                        <p:strVal val="visible"/>
                                      </p:to>
                                    </p:set>
                                    <p:anim calcmode="lin" valueType="num">
                                      <p:cBhvr additive="base">
                                        <p:cTn id="25"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7171">
                                            <p:txEl>
                                              <p:pRg st="3" end="3"/>
                                            </p:txEl>
                                          </p:spTgt>
                                        </p:tgtEl>
                                        <p:attrNameLst>
                                          <p:attrName>style.visibility</p:attrName>
                                        </p:attrNameLst>
                                      </p:cBhvr>
                                      <p:to>
                                        <p:strVal val="visible"/>
                                      </p:to>
                                    </p:set>
                                    <p:anim calcmode="lin" valueType="num">
                                      <p:cBhvr additive="base">
                                        <p:cTn id="31"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What if …</a:t>
            </a:r>
            <a:endParaRPr lang="en-GB" dirty="0"/>
          </a:p>
        </p:txBody>
      </p:sp>
      <p:sp>
        <p:nvSpPr>
          <p:cNvPr id="3" name="Content Placeholder 2"/>
          <p:cNvSpPr>
            <a:spLocks noGrp="1"/>
          </p:cNvSpPr>
          <p:nvPr>
            <p:ph idx="1"/>
          </p:nvPr>
        </p:nvSpPr>
        <p:spPr>
          <a:xfrm>
            <a:off x="683568" y="1556792"/>
            <a:ext cx="7772400" cy="4608512"/>
          </a:xfrm>
        </p:spPr>
        <p:txBody>
          <a:bodyPr/>
          <a:lstStyle/>
          <a:p>
            <a:pPr marL="0" indent="0">
              <a:buNone/>
            </a:pPr>
            <a:r>
              <a:rPr lang="en-GB" dirty="0" smtClean="0">
                <a:latin typeface="Comic Sans MS" pitchFamily="66" charset="0"/>
              </a:rPr>
              <a:t>If your child took the PESE test but did not pass …</a:t>
            </a:r>
          </a:p>
          <a:p>
            <a:r>
              <a:rPr lang="en-GB" dirty="0" smtClean="0">
                <a:latin typeface="Comic Sans MS" pitchFamily="66" charset="0"/>
              </a:rPr>
              <a:t>You can still put a grammar school (or two) onto your SCAF.</a:t>
            </a:r>
          </a:p>
          <a:p>
            <a:r>
              <a:rPr lang="en-GB" dirty="0" smtClean="0">
                <a:latin typeface="Comic Sans MS" pitchFamily="66" charset="0"/>
              </a:rPr>
              <a:t>You will, of course, not be offered a grammar school place and only your entries for a comprehensive school on your SCAF form will be considered by the Kent Admissions team.</a:t>
            </a:r>
            <a:endParaRPr lang="en-GB"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What if …</a:t>
            </a:r>
            <a:endParaRPr lang="en-GB" dirty="0"/>
          </a:p>
        </p:txBody>
      </p:sp>
      <p:sp>
        <p:nvSpPr>
          <p:cNvPr id="3" name="Content Placeholder 2"/>
          <p:cNvSpPr>
            <a:spLocks noGrp="1"/>
          </p:cNvSpPr>
          <p:nvPr>
            <p:ph idx="1"/>
          </p:nvPr>
        </p:nvSpPr>
        <p:spPr>
          <a:xfrm>
            <a:off x="683568" y="1556792"/>
            <a:ext cx="7772400" cy="4608512"/>
          </a:xfrm>
        </p:spPr>
        <p:txBody>
          <a:bodyPr/>
          <a:lstStyle/>
          <a:p>
            <a:r>
              <a:rPr lang="en-GB" sz="2800" dirty="0" smtClean="0">
                <a:latin typeface="Comic Sans MS" pitchFamily="66" charset="0"/>
              </a:rPr>
              <a:t>You will be offered a place at a comprehensive school. The covering email/letter that comes with that offer will tell you how to navigate through the appeal process.</a:t>
            </a:r>
          </a:p>
          <a:p>
            <a:r>
              <a:rPr lang="en-GB" sz="2800" dirty="0" smtClean="0">
                <a:latin typeface="Comic Sans MS" pitchFamily="66" charset="0"/>
              </a:rPr>
              <a:t>Our advice is that you should accept that school place so that you have secondary school provision just in case.</a:t>
            </a:r>
          </a:p>
          <a:p>
            <a:r>
              <a:rPr lang="en-GB" sz="2800" dirty="0" smtClean="0">
                <a:latin typeface="Comic Sans MS" pitchFamily="66" charset="0"/>
              </a:rPr>
              <a:t>You can appeal for any school on your CAF form, not just the first entry.</a:t>
            </a:r>
            <a:endParaRPr lang="en-GB" sz="2800" dirty="0">
              <a:latin typeface="Comic Sans MS" pitchFamily="66" charset="0"/>
            </a:endParaRPr>
          </a:p>
        </p:txBody>
      </p:sp>
    </p:spTree>
    <p:extLst>
      <p:ext uri="{BB962C8B-B14F-4D97-AF65-F5344CB8AC3E}">
        <p14:creationId xmlns:p14="http://schemas.microsoft.com/office/powerpoint/2010/main" val="112590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7772400" cy="1143000"/>
          </a:xfrm>
        </p:spPr>
        <p:txBody>
          <a:bodyPr/>
          <a:lstStyle/>
          <a:p>
            <a:r>
              <a:rPr lang="en-GB" sz="3200" dirty="0" smtClean="0">
                <a:latin typeface="Comic Sans MS" pitchFamily="66" charset="0"/>
              </a:rPr>
              <a:t>St George’s</a:t>
            </a:r>
            <a:endParaRPr lang="en-GB" sz="3200" dirty="0">
              <a:latin typeface="Comic Sans MS" pitchFamily="66" charset="0"/>
            </a:endParaRPr>
          </a:p>
        </p:txBody>
      </p:sp>
      <p:sp>
        <p:nvSpPr>
          <p:cNvPr id="3" name="Content Placeholder 2"/>
          <p:cNvSpPr>
            <a:spLocks noGrp="1"/>
          </p:cNvSpPr>
          <p:nvPr>
            <p:ph idx="1"/>
          </p:nvPr>
        </p:nvSpPr>
        <p:spPr>
          <a:xfrm>
            <a:off x="251520" y="1124744"/>
            <a:ext cx="8892480" cy="4114800"/>
          </a:xfrm>
        </p:spPr>
        <p:txBody>
          <a:bodyPr/>
          <a:lstStyle/>
          <a:p>
            <a:r>
              <a:rPr lang="en-US" sz="2800" dirty="0" smtClean="0">
                <a:solidFill>
                  <a:srgbClr val="FF0000"/>
                </a:solidFill>
                <a:latin typeface="Comic Sans MS" pitchFamily="66" charset="0"/>
              </a:rPr>
              <a:t>IT IS ESSENTIAL THAT PARENTS COMPLETE THE SCHOOL’S OWN SUPPLEMENTARY INFORMATION FORMS IF THEY WISH THEIR CHILD TO BE CONSIDERED BY ST. GEORGE’S COF E FOUNDATION SCHOOL. THESE FORMS CAN BE OBTAINED FROM THE SCHOOL AND MUST BE RETURNED TO THE SCHOOL NO LATER THAN FRIDAY, 3 NOVEMBER 2017 FOR SECONDARY APPLICATIONS.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79512" y="292196"/>
            <a:ext cx="8763000" cy="6572250"/>
          </a:xfrm>
          <a:prstGeom prst="rect">
            <a:avLst/>
          </a:prstGeom>
        </p:spPr>
      </p:pic>
    </p:spTree>
    <p:extLst>
      <p:ext uri="{BB962C8B-B14F-4D97-AF65-F5344CB8AC3E}">
        <p14:creationId xmlns:p14="http://schemas.microsoft.com/office/powerpoint/2010/main" val="951214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smtClean="0">
                <a:latin typeface="Comic Sans MS" pitchFamily="66" charset="0"/>
              </a:rPr>
              <a:t>Offers of secondary places</a:t>
            </a:r>
          </a:p>
        </p:txBody>
      </p:sp>
      <p:sp>
        <p:nvSpPr>
          <p:cNvPr id="8195" name="Rectangle 3"/>
          <p:cNvSpPr>
            <a:spLocks noGrp="1" noChangeArrowheads="1"/>
          </p:cNvSpPr>
          <p:nvPr>
            <p:ph type="body" idx="1"/>
          </p:nvPr>
        </p:nvSpPr>
        <p:spPr>
          <a:xfrm>
            <a:off x="685800" y="1600200"/>
            <a:ext cx="8134672" cy="4114800"/>
          </a:xfrm>
        </p:spPr>
        <p:txBody>
          <a:bodyPr/>
          <a:lstStyle/>
          <a:p>
            <a:pPr eaLnBrk="1" hangingPunct="1">
              <a:lnSpc>
                <a:spcPct val="90000"/>
              </a:lnSpc>
            </a:pPr>
            <a:r>
              <a:rPr lang="en-GB" dirty="0" smtClean="0">
                <a:latin typeface="Comic Sans MS" pitchFamily="66" charset="0"/>
              </a:rPr>
              <a:t>After 4pm </a:t>
            </a:r>
            <a:r>
              <a:rPr lang="en-GB" dirty="0" smtClean="0">
                <a:solidFill>
                  <a:srgbClr val="FF0000"/>
                </a:solidFill>
                <a:latin typeface="Comic Sans MS" pitchFamily="66" charset="0"/>
              </a:rPr>
              <a:t>1st  March </a:t>
            </a:r>
            <a:r>
              <a:rPr lang="en-GB" dirty="0" smtClean="0">
                <a:latin typeface="Comic Sans MS" pitchFamily="66" charset="0"/>
              </a:rPr>
              <a:t>for parents who applied on line, school open to access internet if needed.</a:t>
            </a:r>
          </a:p>
          <a:p>
            <a:pPr eaLnBrk="1" hangingPunct="1">
              <a:lnSpc>
                <a:spcPct val="90000"/>
              </a:lnSpc>
            </a:pPr>
            <a:r>
              <a:rPr lang="en-GB" dirty="0" smtClean="0">
                <a:latin typeface="Comic Sans MS" pitchFamily="66" charset="0"/>
              </a:rPr>
              <a:t>All will receive offer letter </a:t>
            </a:r>
            <a:r>
              <a:rPr lang="en-GB" dirty="0" smtClean="0">
                <a:solidFill>
                  <a:srgbClr val="FF0000"/>
                </a:solidFill>
                <a:latin typeface="Comic Sans MS" pitchFamily="66" charset="0"/>
              </a:rPr>
              <a:t>2</a:t>
            </a:r>
            <a:r>
              <a:rPr lang="en-GB" baseline="30000" dirty="0" smtClean="0">
                <a:solidFill>
                  <a:srgbClr val="FF0000"/>
                </a:solidFill>
                <a:latin typeface="Comic Sans MS" pitchFamily="66" charset="0"/>
              </a:rPr>
              <a:t>nd</a:t>
            </a:r>
            <a:r>
              <a:rPr lang="en-GB" dirty="0" smtClean="0">
                <a:solidFill>
                  <a:srgbClr val="FF0000"/>
                </a:solidFill>
                <a:latin typeface="Comic Sans MS" pitchFamily="66" charset="0"/>
              </a:rPr>
              <a:t>  March</a:t>
            </a:r>
            <a:r>
              <a:rPr lang="en-GB" dirty="0" smtClean="0">
                <a:latin typeface="Comic Sans MS" pitchFamily="66" charset="0"/>
              </a:rPr>
              <a:t>.</a:t>
            </a:r>
            <a:r>
              <a:rPr lang="en-GB" dirty="0" smtClean="0">
                <a:solidFill>
                  <a:srgbClr val="FF0000"/>
                </a:solidFill>
                <a:latin typeface="Comic Sans MS" pitchFamily="66" charset="0"/>
              </a:rPr>
              <a:t> </a:t>
            </a:r>
          </a:p>
          <a:p>
            <a:pPr eaLnBrk="1" hangingPunct="1">
              <a:lnSpc>
                <a:spcPct val="90000"/>
              </a:lnSpc>
            </a:pPr>
            <a:r>
              <a:rPr lang="en-GB" dirty="0" smtClean="0">
                <a:solidFill>
                  <a:srgbClr val="FF0000"/>
                </a:solidFill>
                <a:latin typeface="Comic Sans MS" pitchFamily="66" charset="0"/>
              </a:rPr>
              <a:t>16th March</a:t>
            </a:r>
            <a:r>
              <a:rPr lang="en-GB" dirty="0" smtClean="0">
                <a:latin typeface="Comic Sans MS" pitchFamily="66" charset="0"/>
              </a:rPr>
              <a:t> parents must let schools know if accepting place or not.</a:t>
            </a:r>
          </a:p>
          <a:p>
            <a:pPr eaLnBrk="1" hangingPunct="1">
              <a:lnSpc>
                <a:spcPct val="90000"/>
              </a:lnSpc>
            </a:pPr>
            <a:r>
              <a:rPr lang="en-GB" dirty="0" smtClean="0">
                <a:latin typeface="Comic Sans MS" pitchFamily="66" charset="0"/>
              </a:rPr>
              <a:t>Details about appeals are included with this letter.</a:t>
            </a:r>
            <a:endParaRPr lang="en-GB"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0-#ppt_w/2"/>
                                          </p:val>
                                        </p:tav>
                                        <p:tav tm="100000">
                                          <p:val>
                                            <p:strVal val="#ppt_x"/>
                                          </p:val>
                                        </p:tav>
                                      </p:tavLst>
                                    </p:anim>
                                    <p:anim calcmode="lin" valueType="num">
                                      <p:cBhvr additive="base">
                                        <p:cTn id="8" dur="500" fill="hold"/>
                                        <p:tgtEl>
                                          <p:spTgt spid="81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8195">
                                            <p:txEl>
                                              <p:pRg st="0" end="0"/>
                                            </p:txEl>
                                          </p:spTgt>
                                        </p:tgtEl>
                                        <p:attrNameLst>
                                          <p:attrName>style.visibility</p:attrName>
                                        </p:attrNameLst>
                                      </p:cBhvr>
                                      <p:to>
                                        <p:strVal val="visible"/>
                                      </p:to>
                                    </p:set>
                                    <p:anim calcmode="lin" valueType="num">
                                      <p:cBhvr additive="base">
                                        <p:cTn id="13"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8195">
                                            <p:txEl>
                                              <p:pRg st="1" end="1"/>
                                            </p:txEl>
                                          </p:spTgt>
                                        </p:tgtEl>
                                        <p:attrNameLst>
                                          <p:attrName>style.visibility</p:attrName>
                                        </p:attrNameLst>
                                      </p:cBhvr>
                                      <p:to>
                                        <p:strVal val="visible"/>
                                      </p:to>
                                    </p:set>
                                    <p:anim calcmode="lin" valueType="num">
                                      <p:cBhvr additive="base">
                                        <p:cTn id="19"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8195">
                                            <p:txEl>
                                              <p:pRg st="2" end="2"/>
                                            </p:txEl>
                                          </p:spTgt>
                                        </p:tgtEl>
                                        <p:attrNameLst>
                                          <p:attrName>style.visibility</p:attrName>
                                        </p:attrNameLst>
                                      </p:cBhvr>
                                      <p:to>
                                        <p:strVal val="visible"/>
                                      </p:to>
                                    </p:set>
                                    <p:anim calcmode="lin" valueType="num">
                                      <p:cBhvr additive="base">
                                        <p:cTn id="25"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1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8195">
                                            <p:txEl>
                                              <p:pRg st="3" end="3"/>
                                            </p:txEl>
                                          </p:spTgt>
                                        </p:tgtEl>
                                        <p:attrNameLst>
                                          <p:attrName>style.visibility</p:attrName>
                                        </p:attrNameLst>
                                      </p:cBhvr>
                                      <p:to>
                                        <p:strVal val="visible"/>
                                      </p:to>
                                    </p:set>
                                    <p:anim calcmode="lin" valueType="num">
                                      <p:cBhvr additive="base">
                                        <p:cTn id="31"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772400" cy="1143000"/>
          </a:xfrm>
        </p:spPr>
        <p:txBody>
          <a:bodyPr/>
          <a:lstStyle/>
          <a:p>
            <a:r>
              <a:rPr lang="en-GB" dirty="0" smtClean="0">
                <a:latin typeface="Comic Sans MS" pitchFamily="66" charset="0"/>
              </a:rPr>
              <a:t>Waiting lists</a:t>
            </a:r>
            <a:endParaRPr lang="en-GB" dirty="0">
              <a:latin typeface="Comic Sans MS" pitchFamily="66" charset="0"/>
            </a:endParaRPr>
          </a:p>
        </p:txBody>
      </p:sp>
      <p:sp>
        <p:nvSpPr>
          <p:cNvPr id="3" name="Content Placeholder 2"/>
          <p:cNvSpPr>
            <a:spLocks noGrp="1"/>
          </p:cNvSpPr>
          <p:nvPr>
            <p:ph idx="1"/>
          </p:nvPr>
        </p:nvSpPr>
        <p:spPr>
          <a:xfrm>
            <a:off x="251520" y="1196752"/>
            <a:ext cx="8640960" cy="3672408"/>
          </a:xfrm>
        </p:spPr>
        <p:txBody>
          <a:bodyPr/>
          <a:lstStyle/>
          <a:p>
            <a:r>
              <a:rPr lang="en-US" dirty="0" smtClean="0">
                <a:latin typeface="Comic Sans MS" pitchFamily="66" charset="0"/>
              </a:rPr>
              <a:t>If you want your child’s name put on the waiting list for any school you named on the SCAF but were not offered, you should let Kent County Council know by Friday, </a:t>
            </a:r>
            <a:r>
              <a:rPr lang="en-US" dirty="0" smtClean="0">
                <a:solidFill>
                  <a:srgbClr val="FF0000"/>
                </a:solidFill>
                <a:latin typeface="Comic Sans MS" pitchFamily="66" charset="0"/>
              </a:rPr>
              <a:t>17</a:t>
            </a:r>
            <a:r>
              <a:rPr lang="en-US" baseline="30000" dirty="0" smtClean="0">
                <a:solidFill>
                  <a:srgbClr val="FF0000"/>
                </a:solidFill>
                <a:latin typeface="Comic Sans MS" pitchFamily="66" charset="0"/>
              </a:rPr>
              <a:t>th</a:t>
            </a:r>
            <a:r>
              <a:rPr lang="en-US" dirty="0" smtClean="0">
                <a:solidFill>
                  <a:srgbClr val="FF0000"/>
                </a:solidFill>
                <a:latin typeface="Comic Sans MS" pitchFamily="66" charset="0"/>
              </a:rPr>
              <a:t> March 2018</a:t>
            </a:r>
            <a:r>
              <a:rPr lang="en-US" dirty="0" smtClean="0">
                <a:latin typeface="Comic Sans MS" pitchFamily="66" charset="0"/>
              </a:rPr>
              <a:t>.</a:t>
            </a:r>
          </a:p>
          <a:p>
            <a:r>
              <a:rPr lang="en-US" dirty="0" smtClean="0">
                <a:latin typeface="Comic Sans MS" pitchFamily="66" charset="0"/>
              </a:rPr>
              <a:t>Do check with the school whether you meet their admissions criteria.</a:t>
            </a:r>
            <a:endParaRPr lang="en-GB" dirty="0">
              <a:latin typeface="Comic Sans MS" pitchFamily="66" charset="0"/>
            </a:endParaRPr>
          </a:p>
        </p:txBody>
      </p:sp>
      <p:sp>
        <p:nvSpPr>
          <p:cNvPr id="4" name="Rectangle 3"/>
          <p:cNvSpPr/>
          <p:nvPr/>
        </p:nvSpPr>
        <p:spPr>
          <a:xfrm>
            <a:off x="611560" y="4797152"/>
            <a:ext cx="7992888" cy="1569660"/>
          </a:xfrm>
          <a:prstGeom prst="rect">
            <a:avLst/>
          </a:prstGeom>
        </p:spPr>
        <p:txBody>
          <a:bodyPr wrap="square">
            <a:spAutoFit/>
          </a:bodyPr>
          <a:lstStyle/>
          <a:p>
            <a:r>
              <a:rPr lang="en-US" sz="3200" dirty="0" smtClean="0">
                <a:solidFill>
                  <a:srgbClr val="FF0000"/>
                </a:solidFill>
              </a:rPr>
              <a:t>25 April 2018 </a:t>
            </a:r>
            <a:r>
              <a:rPr lang="en-US" sz="3200" dirty="0" smtClean="0"/>
              <a:t>Any vacant places will be reallocated by Kent County Council, using the schools’ waiting lists. </a:t>
            </a:r>
            <a:endParaRPr lang="en-GB"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11560" y="116632"/>
            <a:ext cx="7772400" cy="1143000"/>
          </a:xfrm>
        </p:spPr>
        <p:txBody>
          <a:bodyPr/>
          <a:lstStyle/>
          <a:p>
            <a:pPr eaLnBrk="1" hangingPunct="1"/>
            <a:r>
              <a:rPr lang="en-GB" dirty="0" smtClean="0">
                <a:latin typeface="Comic Sans MS" pitchFamily="66" charset="0"/>
              </a:rPr>
              <a:t>Appeals</a:t>
            </a:r>
          </a:p>
        </p:txBody>
      </p:sp>
      <p:sp>
        <p:nvSpPr>
          <p:cNvPr id="13315" name="Rectangle 3"/>
          <p:cNvSpPr>
            <a:spLocks noGrp="1" noChangeArrowheads="1"/>
          </p:cNvSpPr>
          <p:nvPr>
            <p:ph type="body" idx="1"/>
          </p:nvPr>
        </p:nvSpPr>
        <p:spPr>
          <a:xfrm>
            <a:off x="683568" y="1196752"/>
            <a:ext cx="7772400" cy="4572000"/>
          </a:xfrm>
        </p:spPr>
        <p:txBody>
          <a:bodyPr/>
          <a:lstStyle/>
          <a:p>
            <a:pPr eaLnBrk="1" hangingPunct="1">
              <a:lnSpc>
                <a:spcPct val="90000"/>
              </a:lnSpc>
            </a:pPr>
            <a:r>
              <a:rPr lang="en-GB" dirty="0" smtClean="0">
                <a:latin typeface="Comic Sans MS" pitchFamily="66" charset="0"/>
              </a:rPr>
              <a:t>Parental Appeals are appealing against the allocation of secondary school </a:t>
            </a:r>
            <a:r>
              <a:rPr lang="en-GB" b="1" dirty="0" smtClean="0">
                <a:latin typeface="Comic Sans MS" pitchFamily="66" charset="0"/>
              </a:rPr>
              <a:t>NOT</a:t>
            </a:r>
            <a:r>
              <a:rPr lang="en-GB" dirty="0" smtClean="0">
                <a:latin typeface="Comic Sans MS" pitchFamily="66" charset="0"/>
              </a:rPr>
              <a:t> the result of the PESE assessment and take place in March after the offer of secondary school places have been made.</a:t>
            </a:r>
          </a:p>
          <a:p>
            <a:pPr eaLnBrk="1" hangingPunct="1">
              <a:lnSpc>
                <a:spcPct val="90000"/>
              </a:lnSpc>
            </a:pPr>
            <a:r>
              <a:rPr lang="en-GB" dirty="0" smtClean="0">
                <a:latin typeface="Comic Sans MS" pitchFamily="66" charset="0"/>
              </a:rPr>
              <a:t>BUT DON’T WORRY NOW!!! We will help you if and when this happens.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 calcmode="lin" valueType="num">
                                      <p:cBhvr additive="base">
                                        <p:cTn id="13" dur="500" fill="hold"/>
                                        <p:tgtEl>
                                          <p:spTgt spid="1331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 calcmode="lin" valueType="num">
                                      <p:cBhvr additive="base">
                                        <p:cTn id="19" dur="500" fill="hold"/>
                                        <p:tgtEl>
                                          <p:spTgt spid="1331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7772400" cy="1143000"/>
          </a:xfrm>
        </p:spPr>
        <p:txBody>
          <a:bodyPr/>
          <a:lstStyle/>
          <a:p>
            <a:r>
              <a:rPr lang="en-GB" dirty="0" smtClean="0">
                <a:latin typeface="Comic Sans MS" pitchFamily="66" charset="0"/>
              </a:rPr>
              <a:t>Appeals continued</a:t>
            </a:r>
            <a:endParaRPr lang="en-GB" dirty="0"/>
          </a:p>
        </p:txBody>
      </p:sp>
      <p:sp>
        <p:nvSpPr>
          <p:cNvPr id="3" name="Content Placeholder 2"/>
          <p:cNvSpPr>
            <a:spLocks noGrp="1"/>
          </p:cNvSpPr>
          <p:nvPr>
            <p:ph idx="1"/>
          </p:nvPr>
        </p:nvSpPr>
        <p:spPr>
          <a:xfrm>
            <a:off x="323528" y="980728"/>
            <a:ext cx="8568952" cy="4114800"/>
          </a:xfrm>
        </p:spPr>
        <p:txBody>
          <a:bodyPr/>
          <a:lstStyle/>
          <a:p>
            <a:r>
              <a:rPr lang="en-US" dirty="0" smtClean="0">
                <a:solidFill>
                  <a:srgbClr val="FF0000"/>
                </a:solidFill>
                <a:latin typeface="Comic Sans MS" pitchFamily="66" charset="0"/>
              </a:rPr>
              <a:t>29 March 2018 </a:t>
            </a:r>
          </a:p>
          <a:p>
            <a:r>
              <a:rPr lang="en-US" dirty="0" smtClean="0">
                <a:latin typeface="Comic Sans MS" pitchFamily="66" charset="0"/>
              </a:rPr>
              <a:t>If you want to appeal for a place at any school you named on the SCAF but were not offered, you should do so by this date. </a:t>
            </a:r>
          </a:p>
          <a:p>
            <a:pPr>
              <a:buNone/>
            </a:pPr>
            <a:r>
              <a:rPr lang="en-US" dirty="0" smtClean="0">
                <a:latin typeface="Comic Sans MS" pitchFamily="66" charset="0"/>
              </a:rPr>
              <a:t> </a:t>
            </a:r>
          </a:p>
          <a:p>
            <a:endParaRPr lang="en-US" dirty="0" smtClean="0">
              <a:latin typeface="Comic Sans MS" pitchFamily="66" charset="0"/>
            </a:endParaRPr>
          </a:p>
          <a:p>
            <a:endParaRPr lang="en-GB"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mtClean="0">
                <a:latin typeface="Comic Sans MS" pitchFamily="66" charset="0"/>
              </a:rPr>
              <a:t>I need help!!!</a:t>
            </a:r>
          </a:p>
        </p:txBody>
      </p:sp>
      <p:sp>
        <p:nvSpPr>
          <p:cNvPr id="9219" name="Rectangle 3"/>
          <p:cNvSpPr>
            <a:spLocks noGrp="1" noChangeArrowheads="1"/>
          </p:cNvSpPr>
          <p:nvPr>
            <p:ph type="body" idx="1"/>
          </p:nvPr>
        </p:nvSpPr>
        <p:spPr/>
        <p:txBody>
          <a:bodyPr/>
          <a:lstStyle/>
          <a:p>
            <a:pPr eaLnBrk="1" hangingPunct="1"/>
            <a:r>
              <a:rPr lang="en-GB" dirty="0" smtClean="0">
                <a:latin typeface="Comic Sans MS" pitchFamily="66" charset="0"/>
              </a:rPr>
              <a:t>Do come into school if you are unsure about anything on the form or with regard to the appeals process.</a:t>
            </a:r>
          </a:p>
          <a:p>
            <a:pPr eaLnBrk="1" hangingPunct="1"/>
            <a:r>
              <a:rPr lang="en-GB" dirty="0" smtClean="0">
                <a:latin typeface="Comic Sans MS" pitchFamily="66" charset="0"/>
              </a:rPr>
              <a:t>Parent consultations will take place after you get the results so we can chat then.</a:t>
            </a:r>
          </a:p>
          <a:p>
            <a:pPr eaLnBrk="1" hangingPunct="1"/>
            <a:r>
              <a:rPr lang="en-GB" dirty="0" smtClean="0">
                <a:latin typeface="Comic Sans MS" pitchFamily="66" charset="0"/>
              </a:rPr>
              <a:t>Help line 0300041 21 21</a:t>
            </a:r>
          </a:p>
          <a:p>
            <a:pPr eaLnBrk="1" hangingPunct="1">
              <a:buNone/>
            </a:pPr>
            <a:endParaRPr lang="en-GB" dirty="0" smtClean="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additive="base">
                                        <p:cTn id="13"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9219">
                                            <p:txEl>
                                              <p:pRg st="1" end="1"/>
                                            </p:txEl>
                                          </p:spTgt>
                                        </p:tgtEl>
                                        <p:attrNameLst>
                                          <p:attrName>style.visibility</p:attrName>
                                        </p:attrNameLst>
                                      </p:cBhvr>
                                      <p:to>
                                        <p:strVal val="visible"/>
                                      </p:to>
                                    </p:set>
                                    <p:anim calcmode="lin" valueType="num">
                                      <p:cBhvr additive="base">
                                        <p:cTn id="19"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9219">
                                            <p:txEl>
                                              <p:pRg st="2" end="2"/>
                                            </p:txEl>
                                          </p:spTgt>
                                        </p:tgtEl>
                                        <p:attrNameLst>
                                          <p:attrName>style.visibility</p:attrName>
                                        </p:attrNameLst>
                                      </p:cBhvr>
                                      <p:to>
                                        <p:strVal val="visible"/>
                                      </p:to>
                                    </p:set>
                                    <p:anim calcmode="lin" valueType="num">
                                      <p:cBhvr additive="base">
                                        <p:cTn id="25"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P spid="9219"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3568" y="0"/>
            <a:ext cx="7772400" cy="1143000"/>
          </a:xfrm>
        </p:spPr>
        <p:txBody>
          <a:bodyPr/>
          <a:lstStyle/>
          <a:p>
            <a:pPr eaLnBrk="1" hangingPunct="1"/>
            <a:r>
              <a:rPr lang="en-GB" dirty="0" smtClean="0">
                <a:latin typeface="Comic Sans MS" pitchFamily="66" charset="0"/>
              </a:rPr>
              <a:t>In summary</a:t>
            </a:r>
          </a:p>
        </p:txBody>
      </p:sp>
      <p:sp>
        <p:nvSpPr>
          <p:cNvPr id="10243" name="Rectangle 3"/>
          <p:cNvSpPr>
            <a:spLocks noGrp="1" noChangeArrowheads="1"/>
          </p:cNvSpPr>
          <p:nvPr>
            <p:ph type="body" idx="1"/>
          </p:nvPr>
        </p:nvSpPr>
        <p:spPr>
          <a:xfrm>
            <a:off x="683568" y="1268760"/>
            <a:ext cx="7772400" cy="4343400"/>
          </a:xfrm>
        </p:spPr>
        <p:txBody>
          <a:bodyPr/>
          <a:lstStyle/>
          <a:p>
            <a:pPr eaLnBrk="1" hangingPunct="1">
              <a:lnSpc>
                <a:spcPct val="90000"/>
              </a:lnSpc>
            </a:pPr>
            <a:r>
              <a:rPr lang="en-GB" sz="2600" dirty="0" smtClean="0">
                <a:latin typeface="Comic Sans MS" pitchFamily="66" charset="0"/>
              </a:rPr>
              <a:t>Most know type of school before completing the form.</a:t>
            </a:r>
          </a:p>
          <a:p>
            <a:pPr eaLnBrk="1" hangingPunct="1">
              <a:lnSpc>
                <a:spcPct val="90000"/>
              </a:lnSpc>
            </a:pPr>
            <a:r>
              <a:rPr lang="en-GB" sz="2600" dirty="0" smtClean="0">
                <a:solidFill>
                  <a:srgbClr val="FF0000"/>
                </a:solidFill>
                <a:latin typeface="Comic Sans MS" pitchFamily="66" charset="0"/>
              </a:rPr>
              <a:t>31</a:t>
            </a:r>
            <a:r>
              <a:rPr lang="en-GB" sz="2600" baseline="30000" dirty="0" smtClean="0">
                <a:solidFill>
                  <a:srgbClr val="FF0000"/>
                </a:solidFill>
                <a:latin typeface="Comic Sans MS" pitchFamily="66" charset="0"/>
              </a:rPr>
              <a:t>st</a:t>
            </a:r>
            <a:r>
              <a:rPr lang="en-GB" sz="2600" dirty="0" smtClean="0">
                <a:solidFill>
                  <a:srgbClr val="FF0000"/>
                </a:solidFill>
                <a:latin typeface="Comic Sans MS" pitchFamily="66" charset="0"/>
              </a:rPr>
              <a:t> October 2017 </a:t>
            </a:r>
            <a:r>
              <a:rPr lang="en-GB" sz="2600" dirty="0" smtClean="0">
                <a:latin typeface="Comic Sans MS" pitchFamily="66" charset="0"/>
              </a:rPr>
              <a:t>is the closing date.</a:t>
            </a:r>
          </a:p>
          <a:p>
            <a:pPr eaLnBrk="1" hangingPunct="1">
              <a:lnSpc>
                <a:spcPct val="90000"/>
              </a:lnSpc>
            </a:pPr>
            <a:r>
              <a:rPr lang="en-GB" sz="2600" dirty="0">
                <a:latin typeface="Comic Sans MS" pitchFamily="66" charset="0"/>
              </a:rPr>
              <a:t>L</a:t>
            </a:r>
            <a:r>
              <a:rPr lang="en-GB" sz="2600" dirty="0" smtClean="0">
                <a:latin typeface="Comic Sans MS" pitchFamily="66" charset="0"/>
              </a:rPr>
              <a:t>et us know when you have completed the form so we can check every child has selected  secondary schools.</a:t>
            </a:r>
          </a:p>
          <a:p>
            <a:pPr eaLnBrk="1" hangingPunct="1">
              <a:lnSpc>
                <a:spcPct val="90000"/>
              </a:lnSpc>
            </a:pPr>
            <a:r>
              <a:rPr lang="en-GB" sz="2600" dirty="0" smtClean="0">
                <a:latin typeface="Comic Sans MS" pitchFamily="66" charset="0"/>
              </a:rPr>
              <a:t>School computers are available if you have not have internet access or would like support.</a:t>
            </a:r>
          </a:p>
          <a:p>
            <a:pPr eaLnBrk="1" hangingPunct="1">
              <a:lnSpc>
                <a:spcPct val="90000"/>
              </a:lnSpc>
            </a:pPr>
            <a:r>
              <a:rPr lang="en-GB" sz="2600" dirty="0" smtClean="0">
                <a:latin typeface="Comic Sans MS" pitchFamily="66" charset="0"/>
              </a:rPr>
              <a:t>Come and ask if you are unsure.</a:t>
            </a:r>
          </a:p>
          <a:p>
            <a:pPr eaLnBrk="1" hangingPunct="1">
              <a:lnSpc>
                <a:spcPct val="90000"/>
              </a:lnSpc>
            </a:pPr>
            <a:r>
              <a:rPr lang="en-GB" sz="2600" dirty="0" smtClean="0">
                <a:solidFill>
                  <a:schemeClr val="accent2">
                    <a:lumMod val="25000"/>
                  </a:schemeClr>
                </a:solidFill>
                <a:latin typeface="Comic Sans MS" pitchFamily="66" charset="0"/>
                <a:hlinkClick r:id="rId3"/>
              </a:rPr>
              <a:t>www.kent.gov.uk/ola</a:t>
            </a:r>
            <a:r>
              <a:rPr lang="en-GB" sz="2600" dirty="0" smtClean="0">
                <a:solidFill>
                  <a:schemeClr val="accent2">
                    <a:lumMod val="25000"/>
                  </a:schemeClr>
                </a:solidFill>
                <a:latin typeface="Comic Sans MS" pitchFamily="66" charset="0"/>
              </a:rPr>
              <a:t> - then search secondary school places to find out more information.</a:t>
            </a:r>
          </a:p>
          <a:p>
            <a:pPr marL="0" indent="0" eaLnBrk="1" hangingPunct="1">
              <a:lnSpc>
                <a:spcPct val="90000"/>
              </a:lnSpc>
              <a:buNone/>
            </a:pPr>
            <a:endParaRPr lang="en-GB" sz="26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additive="base">
                                        <p:cTn id="19"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anim calcmode="lin" valueType="num">
                                      <p:cBhvr additive="base">
                                        <p:cTn id="2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 calcmode="lin" valueType="num">
                                      <p:cBhvr additive="base">
                                        <p:cTn id="31"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10243">
                                            <p:txEl>
                                              <p:pRg st="4" end="4"/>
                                            </p:txEl>
                                          </p:spTgt>
                                        </p:tgtEl>
                                        <p:attrNameLst>
                                          <p:attrName>style.visibility</p:attrName>
                                        </p:attrNameLst>
                                      </p:cBhvr>
                                      <p:to>
                                        <p:strVal val="visible"/>
                                      </p:to>
                                    </p:set>
                                    <p:anim calcmode="lin" valueType="num">
                                      <p:cBhvr additive="base">
                                        <p:cTn id="37"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10243">
                                            <p:txEl>
                                              <p:pRg st="5" end="5"/>
                                            </p:txEl>
                                          </p:spTgt>
                                        </p:tgtEl>
                                        <p:attrNameLst>
                                          <p:attrName>style.visibility</p:attrName>
                                        </p:attrNameLst>
                                      </p:cBhvr>
                                      <p:to>
                                        <p:strVal val="visible"/>
                                      </p:to>
                                    </p:set>
                                    <p:anim calcmode="lin" valueType="num">
                                      <p:cBhvr additive="base">
                                        <p:cTn id="43" dur="500" fill="hold"/>
                                        <p:tgtEl>
                                          <p:spTgt spid="10243">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024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theme/theme1.xml><?xml version="1.0" encoding="utf-8"?>
<a:theme xmlns:a="http://schemas.openxmlformats.org/drawingml/2006/main" name="Default Design">
  <a:themeElements>
    <a:clrScheme name="">
      <a:dk1>
        <a:srgbClr val="0033CC"/>
      </a:dk1>
      <a:lt1>
        <a:srgbClr val="66CCFF"/>
      </a:lt1>
      <a:dk2>
        <a:srgbClr val="6600CC"/>
      </a:dk2>
      <a:lt2>
        <a:srgbClr val="808080"/>
      </a:lt2>
      <a:accent1>
        <a:srgbClr val="3399FF"/>
      </a:accent1>
      <a:accent2>
        <a:srgbClr val="99FFCC"/>
      </a:accent2>
      <a:accent3>
        <a:srgbClr val="B8E2FF"/>
      </a:accent3>
      <a:accent4>
        <a:srgbClr val="002AAE"/>
      </a:accent4>
      <a:accent5>
        <a:srgbClr val="ADCAFF"/>
      </a:accent5>
      <a:accent6>
        <a:srgbClr val="8AE7B9"/>
      </a:accent6>
      <a:hlink>
        <a:srgbClr val="CC00CC"/>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chemeClr val="tx2"/>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chemeClr val="tx2"/>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614</TotalTime>
  <Words>951</Words>
  <Application>Microsoft Office PowerPoint</Application>
  <PresentationFormat>On-screen Show (4:3)</PresentationFormat>
  <Paragraphs>67</Paragraphs>
  <Slides>18</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Comic Sans MS</vt:lpstr>
      <vt:lpstr>Times New Roman</vt:lpstr>
      <vt:lpstr>Default Design</vt:lpstr>
      <vt:lpstr>Welcome to  Upton Junior School   Admission to Secondary School in Kent 2018   11th September 2017</vt:lpstr>
      <vt:lpstr>Let’s celebrate!</vt:lpstr>
      <vt:lpstr>Important dates for this year</vt:lpstr>
      <vt:lpstr>Open Evenings</vt:lpstr>
      <vt:lpstr>PowerPoint Presentation</vt:lpstr>
      <vt:lpstr>How to complete the SCAF</vt:lpstr>
      <vt:lpstr>Completing the SCAF continued</vt:lpstr>
      <vt:lpstr>School choices</vt:lpstr>
      <vt:lpstr>What if …</vt:lpstr>
      <vt:lpstr>What if …</vt:lpstr>
      <vt:lpstr>St George’s</vt:lpstr>
      <vt:lpstr>PowerPoint Presentation</vt:lpstr>
      <vt:lpstr>Offers of secondary places</vt:lpstr>
      <vt:lpstr>Waiting lists</vt:lpstr>
      <vt:lpstr>Appeals</vt:lpstr>
      <vt:lpstr>Appeals continued</vt:lpstr>
      <vt:lpstr>I need help!!!</vt:lpstr>
      <vt:lpstr>In summary</vt:lpstr>
    </vt:vector>
  </TitlesOfParts>
  <Company>teachers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Upton Junior School   Admission to Secondary School in Kent 2009  10th September 2008</dc:title>
  <dc:creator>Caroline</dc:creator>
  <cp:lastModifiedBy>Steffi Egan</cp:lastModifiedBy>
  <cp:revision>63</cp:revision>
  <cp:lastPrinted>2016-09-12T16:44:56Z</cp:lastPrinted>
  <dcterms:created xsi:type="dcterms:W3CDTF">2008-09-07T11:35:43Z</dcterms:created>
  <dcterms:modified xsi:type="dcterms:W3CDTF">2017-09-11T16:49:41Z</dcterms:modified>
</cp:coreProperties>
</file>