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7"/>
  </p:notesMasterIdLst>
  <p:handoutMasterIdLst>
    <p:handoutMasterId r:id="rId18"/>
  </p:handoutMasterIdLst>
  <p:sldIdLst>
    <p:sldId id="309" r:id="rId5"/>
    <p:sldId id="297" r:id="rId6"/>
    <p:sldId id="306" r:id="rId7"/>
    <p:sldId id="298" r:id="rId8"/>
    <p:sldId id="299" r:id="rId9"/>
    <p:sldId id="300" r:id="rId10"/>
    <p:sldId id="301" r:id="rId11"/>
    <p:sldId id="302" r:id="rId12"/>
    <p:sldId id="304" r:id="rId13"/>
    <p:sldId id="308" r:id="rId14"/>
    <p:sldId id="307" r:id="rId15"/>
    <p:sldId id="310" r:id="rId16"/>
  </p:sldIdLst>
  <p:sldSz cx="9144000" cy="6858000" type="screen4x3"/>
  <p:notesSz cx="6800850" cy="98075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EF7316-5A1E-4D91-A51C-B07C98E0D022}" v="4" dt="2026-05-19T08:35:46.0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969" autoAdjust="0"/>
  </p:normalViewPr>
  <p:slideViewPr>
    <p:cSldViewPr>
      <p:cViewPr varScale="1">
        <p:scale>
          <a:sx n="82" d="100"/>
          <a:sy n="82" d="100"/>
        </p:scale>
        <p:origin x="1474" y="101"/>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Kettle" userId="e7d013f5-0bc6-4cdc-a33f-a7e24f418563" providerId="ADAL" clId="{3AF2498E-D0E5-4E66-89D8-861C047EF8D9}"/>
    <pc:docChg chg="undo custSel addSld delSld modSld sldOrd">
      <pc:chgData name="Ross Kettle" userId="e7d013f5-0bc6-4cdc-a33f-a7e24f418563" providerId="ADAL" clId="{3AF2498E-D0E5-4E66-89D8-861C047EF8D9}" dt="2026-05-19T08:38:41.542" v="296" actId="1076"/>
      <pc:docMkLst>
        <pc:docMk/>
      </pc:docMkLst>
      <pc:sldChg chg="addSp modSp mod">
        <pc:chgData name="Ross Kettle" userId="e7d013f5-0bc6-4cdc-a33f-a7e24f418563" providerId="ADAL" clId="{3AF2498E-D0E5-4E66-89D8-861C047EF8D9}" dt="2026-05-19T06:47:16.125" v="6" actId="14100"/>
        <pc:sldMkLst>
          <pc:docMk/>
          <pc:sldMk cId="2682860509" sldId="300"/>
        </pc:sldMkLst>
        <pc:spChg chg="mod">
          <ac:chgData name="Ross Kettle" userId="e7d013f5-0bc6-4cdc-a33f-a7e24f418563" providerId="ADAL" clId="{3AF2498E-D0E5-4E66-89D8-861C047EF8D9}" dt="2026-05-19T06:47:05.704" v="2" actId="1076"/>
          <ac:spMkLst>
            <pc:docMk/>
            <pc:sldMk cId="2682860509" sldId="300"/>
            <ac:spMk id="2" creationId="{00000000-0000-0000-0000-000000000000}"/>
          </ac:spMkLst>
        </pc:spChg>
        <pc:picChg chg="add mod">
          <ac:chgData name="Ross Kettle" userId="e7d013f5-0bc6-4cdc-a33f-a7e24f418563" providerId="ADAL" clId="{3AF2498E-D0E5-4E66-89D8-861C047EF8D9}" dt="2026-05-19T06:47:16.125" v="6" actId="14100"/>
          <ac:picMkLst>
            <pc:docMk/>
            <pc:sldMk cId="2682860509" sldId="300"/>
            <ac:picMk id="4" creationId="{5B53881A-75D8-7D7D-F1D0-60101700E860}"/>
          </ac:picMkLst>
        </pc:picChg>
      </pc:sldChg>
      <pc:sldChg chg="addSp modSp mod">
        <pc:chgData name="Ross Kettle" userId="e7d013f5-0bc6-4cdc-a33f-a7e24f418563" providerId="ADAL" clId="{3AF2498E-D0E5-4E66-89D8-861C047EF8D9}" dt="2026-05-19T08:21:50.642" v="12" actId="14100"/>
        <pc:sldMkLst>
          <pc:docMk/>
          <pc:sldMk cId="1109110653" sldId="301"/>
        </pc:sldMkLst>
        <pc:spChg chg="mod">
          <ac:chgData name="Ross Kettle" userId="e7d013f5-0bc6-4cdc-a33f-a7e24f418563" providerId="ADAL" clId="{3AF2498E-D0E5-4E66-89D8-861C047EF8D9}" dt="2026-05-19T06:47:28.167" v="7" actId="1076"/>
          <ac:spMkLst>
            <pc:docMk/>
            <pc:sldMk cId="1109110653" sldId="301"/>
            <ac:spMk id="2" creationId="{00000000-0000-0000-0000-000000000000}"/>
          </ac:spMkLst>
        </pc:spChg>
        <pc:graphicFrameChg chg="mod">
          <ac:chgData name="Ross Kettle" userId="e7d013f5-0bc6-4cdc-a33f-a7e24f418563" providerId="ADAL" clId="{3AF2498E-D0E5-4E66-89D8-861C047EF8D9}" dt="2026-05-19T06:47:39.039" v="8" actId="1076"/>
          <ac:graphicFrameMkLst>
            <pc:docMk/>
            <pc:sldMk cId="1109110653" sldId="301"/>
            <ac:graphicFrameMk id="9" creationId="{89344354-1697-409B-7BBA-85CA45C3171A}"/>
          </ac:graphicFrameMkLst>
        </pc:graphicFrameChg>
        <pc:picChg chg="add mod">
          <ac:chgData name="Ross Kettle" userId="e7d013f5-0bc6-4cdc-a33f-a7e24f418563" providerId="ADAL" clId="{3AF2498E-D0E5-4E66-89D8-861C047EF8D9}" dt="2026-05-19T08:21:50.642" v="12" actId="14100"/>
          <ac:picMkLst>
            <pc:docMk/>
            <pc:sldMk cId="1109110653" sldId="301"/>
            <ac:picMk id="4" creationId="{4058173F-DF01-615B-7E7D-BB4BD3EDAE37}"/>
          </ac:picMkLst>
        </pc:picChg>
      </pc:sldChg>
      <pc:sldChg chg="addSp modSp mod">
        <pc:chgData name="Ross Kettle" userId="e7d013f5-0bc6-4cdc-a33f-a7e24f418563" providerId="ADAL" clId="{3AF2498E-D0E5-4E66-89D8-861C047EF8D9}" dt="2026-05-19T08:23:01.084" v="21" actId="14100"/>
        <pc:sldMkLst>
          <pc:docMk/>
          <pc:sldMk cId="489350551" sldId="302"/>
        </pc:sldMkLst>
        <pc:picChg chg="add mod">
          <ac:chgData name="Ross Kettle" userId="e7d013f5-0bc6-4cdc-a33f-a7e24f418563" providerId="ADAL" clId="{3AF2498E-D0E5-4E66-89D8-861C047EF8D9}" dt="2026-05-19T08:23:01.084" v="21" actId="14100"/>
          <ac:picMkLst>
            <pc:docMk/>
            <pc:sldMk cId="489350551" sldId="302"/>
            <ac:picMk id="4" creationId="{E1FE0E6A-C02D-A540-3457-B508D1C0930C}"/>
          </ac:picMkLst>
        </pc:picChg>
        <pc:picChg chg="mod">
          <ac:chgData name="Ross Kettle" userId="e7d013f5-0bc6-4cdc-a33f-a7e24f418563" providerId="ADAL" clId="{3AF2498E-D0E5-4E66-89D8-861C047EF8D9}" dt="2026-05-19T08:22:08.433" v="14" actId="1076"/>
          <ac:picMkLst>
            <pc:docMk/>
            <pc:sldMk cId="489350551" sldId="302"/>
            <ac:picMk id="2050" creationId="{B0623C0F-75A2-0FF0-9644-12B49D737128}"/>
          </ac:picMkLst>
        </pc:picChg>
      </pc:sldChg>
      <pc:sldChg chg="modSp mod">
        <pc:chgData name="Ross Kettle" userId="e7d013f5-0bc6-4cdc-a33f-a7e24f418563" providerId="ADAL" clId="{3AF2498E-D0E5-4E66-89D8-861C047EF8D9}" dt="2026-05-19T08:38:25.944" v="295" actId="20577"/>
        <pc:sldMkLst>
          <pc:docMk/>
          <pc:sldMk cId="1774506346" sldId="304"/>
        </pc:sldMkLst>
        <pc:spChg chg="mod">
          <ac:chgData name="Ross Kettle" userId="e7d013f5-0bc6-4cdc-a33f-a7e24f418563" providerId="ADAL" clId="{3AF2498E-D0E5-4E66-89D8-861C047EF8D9}" dt="2026-05-19T08:38:25.944" v="295" actId="20577"/>
          <ac:spMkLst>
            <pc:docMk/>
            <pc:sldMk cId="1774506346" sldId="304"/>
            <ac:spMk id="6" creationId="{52D5CA7E-6C34-44EE-D4FB-7840982D0C13}"/>
          </ac:spMkLst>
        </pc:spChg>
      </pc:sldChg>
      <pc:sldChg chg="modSp mod ord">
        <pc:chgData name="Ross Kettle" userId="e7d013f5-0bc6-4cdc-a33f-a7e24f418563" providerId="ADAL" clId="{3AF2498E-D0E5-4E66-89D8-861C047EF8D9}" dt="2026-05-19T08:38:41.542" v="296" actId="1076"/>
        <pc:sldMkLst>
          <pc:docMk/>
          <pc:sldMk cId="2248313805" sldId="306"/>
        </pc:sldMkLst>
        <pc:picChg chg="mod">
          <ac:chgData name="Ross Kettle" userId="e7d013f5-0bc6-4cdc-a33f-a7e24f418563" providerId="ADAL" clId="{3AF2498E-D0E5-4E66-89D8-861C047EF8D9}" dt="2026-05-19T08:38:41.542" v="296" actId="1076"/>
          <ac:picMkLst>
            <pc:docMk/>
            <pc:sldMk cId="2248313805" sldId="306"/>
            <ac:picMk id="7" creationId="{570250CC-682E-F495-88DD-B7F4FFD27B29}"/>
          </ac:picMkLst>
        </pc:picChg>
      </pc:sldChg>
      <pc:sldChg chg="addSp modSp new mod">
        <pc:chgData name="Ross Kettle" userId="e7d013f5-0bc6-4cdc-a33f-a7e24f418563" providerId="ADAL" clId="{3AF2498E-D0E5-4E66-89D8-861C047EF8D9}" dt="2026-05-19T08:26:20.687" v="138" actId="1076"/>
        <pc:sldMkLst>
          <pc:docMk/>
          <pc:sldMk cId="1285838150" sldId="308"/>
        </pc:sldMkLst>
        <pc:picChg chg="add mod">
          <ac:chgData name="Ross Kettle" userId="e7d013f5-0bc6-4cdc-a33f-a7e24f418563" providerId="ADAL" clId="{3AF2498E-D0E5-4E66-89D8-861C047EF8D9}" dt="2026-05-19T08:26:17.150" v="136" actId="1076"/>
          <ac:picMkLst>
            <pc:docMk/>
            <pc:sldMk cId="1285838150" sldId="308"/>
            <ac:picMk id="3" creationId="{4F4D95DE-82E6-E6F6-A2A2-EF53FF4BA6F4}"/>
          </ac:picMkLst>
        </pc:picChg>
        <pc:picChg chg="add mod">
          <ac:chgData name="Ross Kettle" userId="e7d013f5-0bc6-4cdc-a33f-a7e24f418563" providerId="ADAL" clId="{3AF2498E-D0E5-4E66-89D8-861C047EF8D9}" dt="2026-05-19T08:26:20.687" v="138" actId="1076"/>
          <ac:picMkLst>
            <pc:docMk/>
            <pc:sldMk cId="1285838150" sldId="308"/>
            <ac:picMk id="4" creationId="{6ABA312C-C168-7A87-8B92-0764A6D19B52}"/>
          </ac:picMkLst>
        </pc:picChg>
      </pc:sldChg>
      <pc:sldChg chg="new del">
        <pc:chgData name="Ross Kettle" userId="e7d013f5-0bc6-4cdc-a33f-a7e24f418563" providerId="ADAL" clId="{3AF2498E-D0E5-4E66-89D8-861C047EF8D9}" dt="2026-05-19T08:34:57.249" v="140" actId="680"/>
        <pc:sldMkLst>
          <pc:docMk/>
          <pc:sldMk cId="2209118013" sldId="309"/>
        </pc:sldMkLst>
      </pc:sldChg>
      <pc:sldChg chg="addSp modSp new mod ord">
        <pc:chgData name="Ross Kettle" userId="e7d013f5-0bc6-4cdc-a33f-a7e24f418563" providerId="ADAL" clId="{3AF2498E-D0E5-4E66-89D8-861C047EF8D9}" dt="2026-05-19T08:36:13.849" v="167" actId="1076"/>
        <pc:sldMkLst>
          <pc:docMk/>
          <pc:sldMk cId="2688592720" sldId="309"/>
        </pc:sldMkLst>
        <pc:spChg chg="add mod">
          <ac:chgData name="Ross Kettle" userId="e7d013f5-0bc6-4cdc-a33f-a7e24f418563" providerId="ADAL" clId="{3AF2498E-D0E5-4E66-89D8-861C047EF8D9}" dt="2026-05-19T08:36:13.849" v="167" actId="1076"/>
          <ac:spMkLst>
            <pc:docMk/>
            <pc:sldMk cId="2688592720" sldId="309"/>
            <ac:spMk id="6" creationId="{092DF909-0CD0-DF5B-9579-080B1BCEEF8E}"/>
          </ac:spMkLst>
        </pc:spChg>
        <pc:picChg chg="add mod">
          <ac:chgData name="Ross Kettle" userId="e7d013f5-0bc6-4cdc-a33f-a7e24f418563" providerId="ADAL" clId="{3AF2498E-D0E5-4E66-89D8-861C047EF8D9}" dt="2026-05-19T08:35:08.542" v="145"/>
          <ac:picMkLst>
            <pc:docMk/>
            <pc:sldMk cId="2688592720" sldId="309"/>
            <ac:picMk id="3" creationId="{F0AFE3A9-4DC4-12E9-7189-ECEEBAC5EFF2}"/>
          </ac:picMkLst>
        </pc:picChg>
        <pc:picChg chg="add mod">
          <ac:chgData name="Ross Kettle" userId="e7d013f5-0bc6-4cdc-a33f-a7e24f418563" providerId="ADAL" clId="{3AF2498E-D0E5-4E66-89D8-861C047EF8D9}" dt="2026-05-19T08:35:32.444" v="147" actId="1076"/>
          <ac:picMkLst>
            <pc:docMk/>
            <pc:sldMk cId="2688592720" sldId="309"/>
            <ac:picMk id="5" creationId="{555FC917-CE09-3594-A335-5D2E5A6F90BE}"/>
          </ac:picMkLst>
        </pc:picChg>
      </pc:sldChg>
      <pc:sldChg chg="modSp new mod">
        <pc:chgData name="Ross Kettle" userId="e7d013f5-0bc6-4cdc-a33f-a7e24f418563" providerId="ADAL" clId="{3AF2498E-D0E5-4E66-89D8-861C047EF8D9}" dt="2026-05-19T08:36:36.113" v="182" actId="20577"/>
        <pc:sldMkLst>
          <pc:docMk/>
          <pc:sldMk cId="980367983" sldId="310"/>
        </pc:sldMkLst>
        <pc:spChg chg="mod">
          <ac:chgData name="Ross Kettle" userId="e7d013f5-0bc6-4cdc-a33f-a7e24f418563" providerId="ADAL" clId="{3AF2498E-D0E5-4E66-89D8-861C047EF8D9}" dt="2026-05-19T08:36:36.113" v="182" actId="20577"/>
          <ac:spMkLst>
            <pc:docMk/>
            <pc:sldMk cId="980367983" sldId="310"/>
            <ac:spMk id="2" creationId="{520BC517-6A4D-4B9E-5CC0-EA30758979F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35" cy="49208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2242" y="0"/>
            <a:ext cx="2947035" cy="492082"/>
          </a:xfrm>
          <a:prstGeom prst="rect">
            <a:avLst/>
          </a:prstGeom>
        </p:spPr>
        <p:txBody>
          <a:bodyPr vert="horz" lIns="91440" tIns="45720" rIns="91440" bIns="45720" rtlCol="0"/>
          <a:lstStyle>
            <a:lvl1pPr algn="r">
              <a:defRPr sz="1200"/>
            </a:lvl1pPr>
          </a:lstStyle>
          <a:p>
            <a:fld id="{E96AABFF-B747-46D7-A032-3D594F2BB7B9}" type="datetimeFigureOut">
              <a:rPr lang="en-GB" smtClean="0"/>
              <a:pPr/>
              <a:t>19/05/2026</a:t>
            </a:fld>
            <a:endParaRPr lang="en-GB"/>
          </a:p>
        </p:txBody>
      </p:sp>
      <p:sp>
        <p:nvSpPr>
          <p:cNvPr id="4" name="Footer Placeholder 3"/>
          <p:cNvSpPr>
            <a:spLocks noGrp="1"/>
          </p:cNvSpPr>
          <p:nvPr>
            <p:ph type="ftr" sz="quarter" idx="2"/>
          </p:nvPr>
        </p:nvSpPr>
        <p:spPr>
          <a:xfrm>
            <a:off x="0" y="9315496"/>
            <a:ext cx="2947035" cy="49208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2242" y="9315496"/>
            <a:ext cx="2947035" cy="492081"/>
          </a:xfrm>
          <a:prstGeom prst="rect">
            <a:avLst/>
          </a:prstGeom>
        </p:spPr>
        <p:txBody>
          <a:bodyPr vert="horz" lIns="91440" tIns="45720" rIns="91440" bIns="45720" rtlCol="0" anchor="b"/>
          <a:lstStyle>
            <a:lvl1pPr algn="r">
              <a:defRPr sz="1200"/>
            </a:lvl1pPr>
          </a:lstStyle>
          <a:p>
            <a:fld id="{F7709E44-78B5-4695-AA34-BD29A7262D4B}" type="slidenum">
              <a:rPr lang="en-GB" smtClean="0"/>
              <a:pPr/>
              <a:t>‹#›</a:t>
            </a:fld>
            <a:endParaRPr lang="en-GB"/>
          </a:p>
        </p:txBody>
      </p:sp>
    </p:spTree>
    <p:extLst>
      <p:ext uri="{BB962C8B-B14F-4D97-AF65-F5344CB8AC3E}">
        <p14:creationId xmlns:p14="http://schemas.microsoft.com/office/powerpoint/2010/main" val="11924580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7521" cy="49092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709" y="0"/>
            <a:ext cx="2947520" cy="490928"/>
          </a:xfrm>
          <a:prstGeom prst="rect">
            <a:avLst/>
          </a:prstGeom>
        </p:spPr>
        <p:txBody>
          <a:bodyPr vert="horz" lIns="91440" tIns="45720" rIns="91440" bIns="45720" rtlCol="0"/>
          <a:lstStyle>
            <a:lvl1pPr algn="r">
              <a:defRPr sz="1200"/>
            </a:lvl1pPr>
          </a:lstStyle>
          <a:p>
            <a:fld id="{AA5F606C-56A7-42D4-9409-22CB579DBAB9}" type="datetimeFigureOut">
              <a:rPr lang="en-GB" smtClean="0"/>
              <a:pPr/>
              <a:t>19/05/2026</a:t>
            </a:fld>
            <a:endParaRPr lang="en-GB"/>
          </a:p>
        </p:txBody>
      </p:sp>
      <p:sp>
        <p:nvSpPr>
          <p:cNvPr id="4" name="Slide Image Placeholder 3"/>
          <p:cNvSpPr>
            <a:spLocks noGrp="1" noRot="1" noChangeAspect="1"/>
          </p:cNvSpPr>
          <p:nvPr>
            <p:ph type="sldImg" idx="2"/>
          </p:nvPr>
        </p:nvSpPr>
        <p:spPr>
          <a:xfrm>
            <a:off x="1195388" y="1227138"/>
            <a:ext cx="4410075" cy="3308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572" y="4719495"/>
            <a:ext cx="5439708" cy="3861546"/>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9316647"/>
            <a:ext cx="2947521" cy="4909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709" y="9316647"/>
            <a:ext cx="2947520" cy="490928"/>
          </a:xfrm>
          <a:prstGeom prst="rect">
            <a:avLst/>
          </a:prstGeom>
        </p:spPr>
        <p:txBody>
          <a:bodyPr vert="horz" lIns="91440" tIns="45720" rIns="91440" bIns="45720" rtlCol="0" anchor="b"/>
          <a:lstStyle>
            <a:lvl1pPr algn="r">
              <a:defRPr sz="1200"/>
            </a:lvl1pPr>
          </a:lstStyle>
          <a:p>
            <a:fld id="{696D5663-D949-45A2-BC93-B2D4B2F973FE}" type="slidenum">
              <a:rPr lang="en-GB" smtClean="0"/>
              <a:pPr/>
              <a:t>‹#›</a:t>
            </a:fld>
            <a:endParaRPr lang="en-GB"/>
          </a:p>
        </p:txBody>
      </p:sp>
    </p:spTree>
    <p:extLst>
      <p:ext uri="{BB962C8B-B14F-4D97-AF65-F5344CB8AC3E}">
        <p14:creationId xmlns:p14="http://schemas.microsoft.com/office/powerpoint/2010/main" val="108846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D0D0D"/>
                </a:solidFill>
                <a:effectLst/>
                <a:highlight>
                  <a:srgbClr val="FFFFFF"/>
                </a:highlight>
                <a:latin typeface="Söhne"/>
              </a:rPr>
              <a:t>opportunities to engage in a variety of activities that foster personal growth, teamwork, and exploration. As our students prepare to transition to secondary school, this week serves as a culmination of their primary school journey, offering them memorable experiences and valuable lessons.</a:t>
            </a:r>
          </a:p>
          <a:p>
            <a:pPr algn="l"/>
            <a:r>
              <a:rPr lang="en-GB" b="0" i="0" dirty="0">
                <a:solidFill>
                  <a:srgbClr val="0D0D0D"/>
                </a:solidFill>
                <a:effectLst/>
                <a:highlight>
                  <a:srgbClr val="FFFFFF"/>
                </a:highlight>
                <a:latin typeface="Söhne"/>
              </a:rPr>
              <a:t>Throughout the week, students will participate in a diverse range of activities designed to challenge them both physically and mentally, while also encouraging creativity and critical thinking. From outdoor adventures such as hiking, camping, or orienteering, to indoor activities like arts and crafts workshops or STEM challenges, we aim to cater to a wide range of interests and learning styles.</a:t>
            </a:r>
          </a:p>
          <a:p>
            <a:pPr algn="l"/>
            <a:r>
              <a:rPr lang="en-GB" b="0" i="0" dirty="0">
                <a:solidFill>
                  <a:srgbClr val="0D0D0D"/>
                </a:solidFill>
                <a:effectLst/>
                <a:highlight>
                  <a:srgbClr val="FFFFFF"/>
                </a:highlight>
                <a:latin typeface="Söhne"/>
              </a:rPr>
              <a:t>Beyond the individual activities, Year 6 Activity Week promotes collaboration and camaraderie among students. Through teamwork-oriented tasks and group challenges, students will have the opportunity to develop their communication skills, leadership abilities, and respect for others. These interpersonal skills are invaluable as they prepare to enter secondary school and navigate the complexities of adolescence.</a:t>
            </a:r>
          </a:p>
          <a:p>
            <a:pPr algn="l"/>
            <a:r>
              <a:rPr lang="en-GB" b="0" i="0" dirty="0">
                <a:solidFill>
                  <a:srgbClr val="0D0D0D"/>
                </a:solidFill>
                <a:effectLst/>
                <a:highlight>
                  <a:srgbClr val="FFFFFF"/>
                </a:highlight>
                <a:latin typeface="Söhne"/>
              </a:rPr>
              <a:t>Moreover, we believe that fostering a love for learning extends beyond the classroom walls. By exposing students to new experiences and environments, we hope to ignite their curiosity and passion for discovery. Whether it's discovering a new talent, conquering a fear, or simply appreciating the beauty of nature, we encourage our students to embrace every moment of this week with enthusiasm and an open mind.</a:t>
            </a:r>
          </a:p>
          <a:p>
            <a:endParaRPr lang="en-GB" dirty="0"/>
          </a:p>
        </p:txBody>
      </p:sp>
      <p:sp>
        <p:nvSpPr>
          <p:cNvPr id="4" name="Slide Number Placeholder 3"/>
          <p:cNvSpPr>
            <a:spLocks noGrp="1"/>
          </p:cNvSpPr>
          <p:nvPr>
            <p:ph type="sldNum" sz="quarter" idx="5"/>
          </p:nvPr>
        </p:nvSpPr>
        <p:spPr/>
        <p:txBody>
          <a:bodyPr/>
          <a:lstStyle/>
          <a:p>
            <a:fld id="{696D5663-D949-45A2-BC93-B2D4B2F973FE}" type="slidenum">
              <a:rPr lang="en-GB" smtClean="0"/>
              <a:pPr/>
              <a:t>2</a:t>
            </a:fld>
            <a:endParaRPr lang="en-GB"/>
          </a:p>
        </p:txBody>
      </p:sp>
    </p:spTree>
    <p:extLst>
      <p:ext uri="{BB962C8B-B14F-4D97-AF65-F5344CB8AC3E}">
        <p14:creationId xmlns:p14="http://schemas.microsoft.com/office/powerpoint/2010/main" val="215245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D0D0D"/>
                </a:solidFill>
                <a:effectLst/>
                <a:highlight>
                  <a:srgbClr val="FFFFFF"/>
                </a:highlight>
                <a:latin typeface="Söhne"/>
              </a:rPr>
              <a:t>opportunities to engage in a variety of activities that foster personal growth, teamwork, and exploration. As our students prepare to transition to secondary school, this week serves as a culmination of their primary school journey, offering them memorable experiences and valuable lessons.</a:t>
            </a:r>
          </a:p>
          <a:p>
            <a:pPr algn="l"/>
            <a:r>
              <a:rPr lang="en-GB" b="0" i="0" dirty="0">
                <a:solidFill>
                  <a:srgbClr val="0D0D0D"/>
                </a:solidFill>
                <a:effectLst/>
                <a:highlight>
                  <a:srgbClr val="FFFFFF"/>
                </a:highlight>
                <a:latin typeface="Söhne"/>
              </a:rPr>
              <a:t>Throughout the week, students will participate in a diverse range of activities designed to challenge them both physically and mentally, while also encouraging creativity and critical thinking. From outdoor adventures such as hiking, camping, or orienteering, to indoor activities like arts and crafts workshops or STEM challenges, we aim to cater to a wide range of interests and learning styles.</a:t>
            </a:r>
          </a:p>
          <a:p>
            <a:pPr algn="l"/>
            <a:r>
              <a:rPr lang="en-GB" b="0" i="0" dirty="0">
                <a:solidFill>
                  <a:srgbClr val="0D0D0D"/>
                </a:solidFill>
                <a:effectLst/>
                <a:highlight>
                  <a:srgbClr val="FFFFFF"/>
                </a:highlight>
                <a:latin typeface="Söhne"/>
              </a:rPr>
              <a:t>Beyond the individual activities, Year 6 Activity Week promotes collaboration and camaraderie among students. Through teamwork-oriented tasks and group challenges, students will have the opportunity to develop their communication skills, leadership abilities, and respect for others. These interpersonal skills are invaluable as they prepare to enter secondary school and navigate the complexities of adolescence.</a:t>
            </a:r>
          </a:p>
          <a:p>
            <a:pPr algn="l"/>
            <a:r>
              <a:rPr lang="en-GB" b="0" i="0" dirty="0">
                <a:solidFill>
                  <a:srgbClr val="0D0D0D"/>
                </a:solidFill>
                <a:effectLst/>
                <a:highlight>
                  <a:srgbClr val="FFFFFF"/>
                </a:highlight>
                <a:latin typeface="Söhne"/>
              </a:rPr>
              <a:t>Moreover, we believe that fostering a love for learning extends beyond the classroom walls. By exposing students to new experiences and environments, we hope to ignite their curiosity and passion for discovery. Whether it's discovering a new talent, conquering a fear, or simply appreciating the beauty of nature, we encourage our students to embrace every moment of this week with enthusiasm and an open mind.</a:t>
            </a:r>
          </a:p>
          <a:p>
            <a:endParaRPr lang="en-GB" dirty="0"/>
          </a:p>
        </p:txBody>
      </p:sp>
      <p:sp>
        <p:nvSpPr>
          <p:cNvPr id="4" name="Slide Number Placeholder 3"/>
          <p:cNvSpPr>
            <a:spLocks noGrp="1"/>
          </p:cNvSpPr>
          <p:nvPr>
            <p:ph type="sldNum" sz="quarter" idx="5"/>
          </p:nvPr>
        </p:nvSpPr>
        <p:spPr/>
        <p:txBody>
          <a:bodyPr/>
          <a:lstStyle/>
          <a:p>
            <a:fld id="{696D5663-D949-45A2-BC93-B2D4B2F973FE}" type="slidenum">
              <a:rPr lang="en-GB" smtClean="0"/>
              <a:pPr/>
              <a:t>4</a:t>
            </a:fld>
            <a:endParaRPr lang="en-GB"/>
          </a:p>
        </p:txBody>
      </p:sp>
    </p:spTree>
    <p:extLst>
      <p:ext uri="{BB962C8B-B14F-4D97-AF65-F5344CB8AC3E}">
        <p14:creationId xmlns:p14="http://schemas.microsoft.com/office/powerpoint/2010/main" val="820090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Due diligence- rigorous steps have been taken to ensure the safety of children and staff.</a:t>
            </a:r>
          </a:p>
        </p:txBody>
      </p:sp>
      <p:sp>
        <p:nvSpPr>
          <p:cNvPr id="4" name="Slide Number Placeholder 3"/>
          <p:cNvSpPr>
            <a:spLocks noGrp="1"/>
          </p:cNvSpPr>
          <p:nvPr>
            <p:ph type="sldNum" sz="quarter" idx="5"/>
          </p:nvPr>
        </p:nvSpPr>
        <p:spPr/>
        <p:txBody>
          <a:bodyPr/>
          <a:lstStyle/>
          <a:p>
            <a:fld id="{696D5663-D949-45A2-BC93-B2D4B2F973FE}" type="slidenum">
              <a:rPr lang="en-GB" smtClean="0"/>
              <a:pPr/>
              <a:t>5</a:t>
            </a:fld>
            <a:endParaRPr lang="en-GB"/>
          </a:p>
        </p:txBody>
      </p:sp>
    </p:spTree>
    <p:extLst>
      <p:ext uri="{BB962C8B-B14F-4D97-AF65-F5344CB8AC3E}">
        <p14:creationId xmlns:p14="http://schemas.microsoft.com/office/powerpoint/2010/main" val="3059996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6D5663-D949-45A2-BC93-B2D4B2F973FE}" type="slidenum">
              <a:rPr lang="en-GB" smtClean="0"/>
              <a:pPr/>
              <a:t>6</a:t>
            </a:fld>
            <a:endParaRPr lang="en-GB"/>
          </a:p>
        </p:txBody>
      </p:sp>
    </p:spTree>
    <p:extLst>
      <p:ext uri="{BB962C8B-B14F-4D97-AF65-F5344CB8AC3E}">
        <p14:creationId xmlns:p14="http://schemas.microsoft.com/office/powerpoint/2010/main" val="124813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F0EBD6"/>
                </a:solidFill>
                <a:effectLst/>
                <a:highlight>
                  <a:srgbClr val="FFFFFF"/>
                </a:highlight>
                <a:latin typeface="-apple-system"/>
              </a:rPr>
              <a:t>Our Sky Trail is a great activity for all ages, with dual-level high ropes at 16ft and 32ft.</a:t>
            </a:r>
            <a:endParaRPr lang="en-GB" b="0" i="0" dirty="0">
              <a:solidFill>
                <a:srgbClr val="000000"/>
              </a:solidFill>
              <a:effectLst/>
              <a:highlight>
                <a:srgbClr val="FFFFFF"/>
              </a:highlight>
              <a:latin typeface="-apple-system"/>
            </a:endParaRPr>
          </a:p>
          <a:p>
            <a:pPr algn="l"/>
            <a:r>
              <a:rPr lang="en-GB" b="0" i="0" dirty="0">
                <a:solidFill>
                  <a:srgbClr val="F0EBD6"/>
                </a:solidFill>
                <a:effectLst/>
                <a:highlight>
                  <a:srgbClr val="FFFFFF"/>
                </a:highlight>
                <a:latin typeface="-apple-system"/>
              </a:rPr>
              <a:t>You’ll find rope walkways, cargo nets, narrow beams and more, progressing in difficulty – making it a true adrenaline activity for everyone!</a:t>
            </a:r>
            <a:endParaRPr lang="en-GB" b="0" i="0" dirty="0">
              <a:solidFill>
                <a:srgbClr val="000000"/>
              </a:solidFill>
              <a:effectLst/>
              <a:highlight>
                <a:srgbClr val="FFFFFF"/>
              </a:highlight>
              <a:latin typeface="-apple-system"/>
            </a:endParaRPr>
          </a:p>
          <a:p>
            <a:pPr algn="l"/>
            <a:r>
              <a:rPr lang="en-GB" b="0" i="0" dirty="0">
                <a:solidFill>
                  <a:srgbClr val="F0EBD6"/>
                </a:solidFill>
                <a:effectLst/>
                <a:highlight>
                  <a:srgbClr val="FFFFFF"/>
                </a:highlight>
                <a:latin typeface="-apple-system"/>
              </a:rPr>
              <a:t>Our Sky Trail also helps progress your climbing skills, such as with building on confidence at height, balance and co-ordination!</a:t>
            </a:r>
            <a:endParaRPr lang="en-GB" b="0" i="0" dirty="0">
              <a:solidFill>
                <a:srgbClr val="000000"/>
              </a:solidFill>
              <a:effectLst/>
              <a:highlight>
                <a:srgbClr val="FFFFFF"/>
              </a:highlight>
              <a:latin typeface="-apple-system"/>
            </a:endParaRPr>
          </a:p>
          <a:p>
            <a:r>
              <a:rPr lang="en-GB" b="0" i="0" dirty="0">
                <a:solidFill>
                  <a:srgbClr val="F0EBD6"/>
                </a:solidFill>
                <a:effectLst/>
                <a:highlight>
                  <a:srgbClr val="009145"/>
                </a:highlight>
                <a:latin typeface="-apple-system"/>
              </a:rPr>
              <a:t>Under 8s with a minimum height of 100cm must be accompanied by an adult </a:t>
            </a:r>
            <a:endParaRPr lang="en-GB" dirty="0"/>
          </a:p>
        </p:txBody>
      </p:sp>
      <p:sp>
        <p:nvSpPr>
          <p:cNvPr id="4" name="Slide Number Placeholder 3"/>
          <p:cNvSpPr>
            <a:spLocks noGrp="1"/>
          </p:cNvSpPr>
          <p:nvPr>
            <p:ph type="sldNum" sz="quarter" idx="5"/>
          </p:nvPr>
        </p:nvSpPr>
        <p:spPr/>
        <p:txBody>
          <a:bodyPr/>
          <a:lstStyle/>
          <a:p>
            <a:fld id="{696D5663-D949-45A2-BC93-B2D4B2F973FE}" type="slidenum">
              <a:rPr lang="en-GB" smtClean="0"/>
              <a:pPr/>
              <a:t>7</a:t>
            </a:fld>
            <a:endParaRPr lang="en-GB"/>
          </a:p>
        </p:txBody>
      </p:sp>
    </p:spTree>
    <p:extLst>
      <p:ext uri="{BB962C8B-B14F-4D97-AF65-F5344CB8AC3E}">
        <p14:creationId xmlns:p14="http://schemas.microsoft.com/office/powerpoint/2010/main" val="3200179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696D5663-D949-45A2-BC93-B2D4B2F973FE}" type="slidenum">
              <a:rPr lang="en-GB" smtClean="0"/>
              <a:pPr/>
              <a:t>8</a:t>
            </a:fld>
            <a:endParaRPr lang="en-GB"/>
          </a:p>
        </p:txBody>
      </p:sp>
    </p:spTree>
    <p:extLst>
      <p:ext uri="{BB962C8B-B14F-4D97-AF65-F5344CB8AC3E}">
        <p14:creationId xmlns:p14="http://schemas.microsoft.com/office/powerpoint/2010/main" val="3555762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33333"/>
                </a:solidFill>
                <a:effectLst/>
                <a:highlight>
                  <a:srgbClr val="FFFFFF"/>
                </a:highlight>
                <a:latin typeface="Inter"/>
              </a:rPr>
              <a:t>military-style fitness (in a fun and engaging way!). Some of the more challenging obstacles include a 6ft wall climb, Vertigo ramp run, the trenches and mud pits Those looking for an easier option can tackle balance beams, water jumps and rope walks. It’s a true team endeavour and great bonding experience.</a:t>
            </a:r>
          </a:p>
          <a:p>
            <a:pPr algn="l"/>
            <a:r>
              <a:rPr lang="en-GB" b="0" i="0" dirty="0">
                <a:solidFill>
                  <a:srgbClr val="333333"/>
                </a:solidFill>
                <a:effectLst/>
                <a:highlight>
                  <a:srgbClr val="FFFFFF"/>
                </a:highlight>
                <a:latin typeface="Inter"/>
              </a:rPr>
              <a:t>The route around the course will be designed in line with your session requirements and the ability of your class, A full briefing will be undertaken prior to session start. All safety equipment will be provided. Participants will improve fitness levels, gain confidence and work as part of a unified team. We also are able to offer bespoke challenges and fun games, to promote team building and problem solving.</a:t>
            </a:r>
          </a:p>
          <a:p>
            <a:pPr algn="l"/>
            <a:endParaRPr lang="en-GB" dirty="0"/>
          </a:p>
          <a:p>
            <a:pPr algn="l"/>
            <a:r>
              <a:rPr lang="en-GB" dirty="0"/>
              <a:t>Challenges throughout the day</a:t>
            </a:r>
          </a:p>
          <a:p>
            <a:pPr algn="l"/>
            <a:r>
              <a:rPr lang="en-GB" dirty="0"/>
              <a:t>Instructors who will take the children around the course – explaining and modelling each 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42424"/>
                </a:solidFill>
                <a:effectLst/>
                <a:highlight>
                  <a:srgbClr val="FFFFFF"/>
                </a:highlight>
                <a:latin typeface="Aptos" panose="020B0004020202020204" pitchFamily="34" charset="0"/>
              </a:rPr>
              <a:t>ability of the group will dictate on how the session is run.</a:t>
            </a:r>
            <a:endParaRPr lang="en-GB" dirty="0">
              <a:latin typeface="+mj-lt"/>
            </a:endParaRPr>
          </a:p>
          <a:p>
            <a:pPr algn="l"/>
            <a:r>
              <a:rPr lang="en-GB" dirty="0"/>
              <a:t>Team building missions</a:t>
            </a:r>
          </a:p>
          <a:p>
            <a:pPr algn="l"/>
            <a:endParaRPr lang="en-GB" dirty="0"/>
          </a:p>
          <a:p>
            <a:pPr algn="l"/>
            <a:endParaRPr lang="en-GB" dirty="0"/>
          </a:p>
          <a:p>
            <a:pPr algn="l"/>
            <a:endParaRPr lang="en-GB" dirty="0"/>
          </a:p>
        </p:txBody>
      </p:sp>
      <p:sp>
        <p:nvSpPr>
          <p:cNvPr id="4" name="Slide Number Placeholder 3"/>
          <p:cNvSpPr>
            <a:spLocks noGrp="1"/>
          </p:cNvSpPr>
          <p:nvPr>
            <p:ph type="sldNum" sz="quarter" idx="5"/>
          </p:nvPr>
        </p:nvSpPr>
        <p:spPr/>
        <p:txBody>
          <a:bodyPr/>
          <a:lstStyle/>
          <a:p>
            <a:fld id="{696D5663-D949-45A2-BC93-B2D4B2F973FE}" type="slidenum">
              <a:rPr lang="en-GB" smtClean="0"/>
              <a:pPr/>
              <a:t>9</a:t>
            </a:fld>
            <a:endParaRPr lang="en-GB"/>
          </a:p>
        </p:txBody>
      </p:sp>
    </p:spTree>
    <p:extLst>
      <p:ext uri="{BB962C8B-B14F-4D97-AF65-F5344CB8AC3E}">
        <p14:creationId xmlns:p14="http://schemas.microsoft.com/office/powerpoint/2010/main" val="3898353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160C8-6DCC-D6C9-5574-9DD5EE4ECD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DE4826-5AD7-DEC9-6F94-6E5B51BF1C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A799B8-EFE1-B0F1-7EEF-292B13CFA6A4}"/>
              </a:ext>
            </a:extLst>
          </p:cNvPr>
          <p:cNvSpPr>
            <a:spLocks noGrp="1"/>
          </p:cNvSpPr>
          <p:nvPr>
            <p:ph type="body" idx="1"/>
          </p:nvPr>
        </p:nvSpPr>
        <p:spPr/>
        <p:txBody>
          <a:bodyPr/>
          <a:lstStyle/>
          <a:p>
            <a:pPr algn="l"/>
            <a:r>
              <a:rPr lang="en-GB" b="0" i="0" dirty="0">
                <a:solidFill>
                  <a:srgbClr val="333333"/>
                </a:solidFill>
                <a:effectLst/>
                <a:highlight>
                  <a:srgbClr val="FFFFFF"/>
                </a:highlight>
                <a:latin typeface="Inter"/>
              </a:rPr>
              <a:t>military-style fitness (in a fun and engaging way!). Some of the more challenging obstacles include a 6ft wall climb, Vertigo ramp run, the trenches and mud pits Those looking for an easier option can tackle balance beams, water jumps and rope walks. It’s a true team endeavour and great bonding experience.</a:t>
            </a:r>
          </a:p>
          <a:p>
            <a:pPr algn="l"/>
            <a:r>
              <a:rPr lang="en-GB" b="0" i="0" dirty="0">
                <a:solidFill>
                  <a:srgbClr val="333333"/>
                </a:solidFill>
                <a:effectLst/>
                <a:highlight>
                  <a:srgbClr val="FFFFFF"/>
                </a:highlight>
                <a:latin typeface="Inter"/>
              </a:rPr>
              <a:t>The route around the course will be designed in line with your session requirements and the ability of your class, A full briefing will be undertaken prior to session start. All safety equipment will be provided. Participants will improve fitness levels, gain confidence and work as part of a unified team. We also are able to offer bespoke challenges and fun games, to promote team building and problem solving.</a:t>
            </a:r>
          </a:p>
          <a:p>
            <a:pPr algn="l"/>
            <a:endParaRPr lang="en-GB" dirty="0"/>
          </a:p>
          <a:p>
            <a:pPr algn="l"/>
            <a:r>
              <a:rPr lang="en-GB" dirty="0"/>
              <a:t>Challenges throughout the day</a:t>
            </a:r>
          </a:p>
          <a:p>
            <a:pPr algn="l"/>
            <a:r>
              <a:rPr lang="en-GB" dirty="0"/>
              <a:t>Instructors who will take the children around the course – explaining and modelling each 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42424"/>
                </a:solidFill>
                <a:effectLst/>
                <a:highlight>
                  <a:srgbClr val="FFFFFF"/>
                </a:highlight>
                <a:latin typeface="Aptos" panose="020B0004020202020204" pitchFamily="34" charset="0"/>
              </a:rPr>
              <a:t>ability of the group will dictate on how the session is run.</a:t>
            </a:r>
            <a:endParaRPr lang="en-GB" dirty="0">
              <a:latin typeface="+mj-lt"/>
            </a:endParaRPr>
          </a:p>
          <a:p>
            <a:pPr algn="l"/>
            <a:r>
              <a:rPr lang="en-GB" dirty="0"/>
              <a:t>Team building missions</a:t>
            </a:r>
          </a:p>
          <a:p>
            <a:pPr algn="l"/>
            <a:endParaRPr lang="en-GB" dirty="0"/>
          </a:p>
          <a:p>
            <a:pPr algn="l"/>
            <a:endParaRPr lang="en-GB" dirty="0"/>
          </a:p>
          <a:p>
            <a:pPr algn="l"/>
            <a:endParaRPr lang="en-GB" dirty="0"/>
          </a:p>
        </p:txBody>
      </p:sp>
      <p:sp>
        <p:nvSpPr>
          <p:cNvPr id="4" name="Slide Number Placeholder 3">
            <a:extLst>
              <a:ext uri="{FF2B5EF4-FFF2-40B4-BE49-F238E27FC236}">
                <a16:creationId xmlns:a16="http://schemas.microsoft.com/office/drawing/2014/main" id="{FD1A808E-00D6-28F9-623C-587409D1A55F}"/>
              </a:ext>
            </a:extLst>
          </p:cNvPr>
          <p:cNvSpPr>
            <a:spLocks noGrp="1"/>
          </p:cNvSpPr>
          <p:nvPr>
            <p:ph type="sldNum" sz="quarter" idx="5"/>
          </p:nvPr>
        </p:nvSpPr>
        <p:spPr/>
        <p:txBody>
          <a:bodyPr/>
          <a:lstStyle/>
          <a:p>
            <a:fld id="{696D5663-D949-45A2-BC93-B2D4B2F973FE}" type="slidenum">
              <a:rPr lang="en-GB" smtClean="0"/>
              <a:pPr/>
              <a:t>11</a:t>
            </a:fld>
            <a:endParaRPr lang="en-GB"/>
          </a:p>
        </p:txBody>
      </p:sp>
    </p:spTree>
    <p:extLst>
      <p:ext uri="{BB962C8B-B14F-4D97-AF65-F5344CB8AC3E}">
        <p14:creationId xmlns:p14="http://schemas.microsoft.com/office/powerpoint/2010/main" val="321569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4927A468-384D-4E58-836F-2EEC2C31EC0C}" type="datetimeFigureOut">
              <a:rPr lang="en-US" smtClean="0"/>
              <a:pPr/>
              <a:t>5/19/2026</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B29FB83A-EA07-48C2-993F-B5D86DC32F90}"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927A468-384D-4E58-836F-2EEC2C31EC0C}" type="datetimeFigureOut">
              <a:rPr lang="en-US" smtClean="0"/>
              <a:pPr/>
              <a:t>5/19/2026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FB83A-EA07-48C2-993F-B5D86DC32F9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927A468-384D-4E58-836F-2EEC2C31EC0C}" type="datetimeFigureOut">
              <a:rPr lang="en-US" smtClean="0"/>
              <a:pPr/>
              <a:t>5/19/2026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FB83A-EA07-48C2-993F-B5D86DC32F90}"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927A468-384D-4E58-836F-2EEC2C31EC0C}" type="datetimeFigureOut">
              <a:rPr lang="en-US" smtClean="0"/>
              <a:pPr/>
              <a:t>5/19/2026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9FB83A-EA07-48C2-993F-B5D86DC32F9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4927A468-384D-4E58-836F-2EEC2C31EC0C}" type="datetimeFigureOut">
              <a:rPr lang="en-US" smtClean="0"/>
              <a:pPr/>
              <a:t>5/19/2026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9FB83A-EA07-48C2-993F-B5D86DC32F9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4927A468-384D-4E58-836F-2EEC2C31EC0C}" type="datetimeFigureOut">
              <a:rPr lang="en-US" smtClean="0"/>
              <a:pPr/>
              <a:t>5/19/2026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9FB83A-EA07-48C2-993F-B5D86DC32F9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27A468-384D-4E58-836F-2EEC2C31EC0C}" type="datetimeFigureOut">
              <a:rPr lang="en-US" smtClean="0"/>
              <a:pPr/>
              <a:t>5/19/2026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9FB83A-EA07-48C2-993F-B5D86DC32F9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927A468-384D-4E58-836F-2EEC2C31EC0C}" type="datetimeFigureOut">
              <a:rPr lang="en-US" smtClean="0"/>
              <a:pPr/>
              <a:t>5/19/2026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9FB83A-EA07-48C2-993F-B5D86DC32F9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4927A468-384D-4E58-836F-2EEC2C31EC0C}" type="datetimeFigureOut">
              <a:rPr lang="en-US" smtClean="0"/>
              <a:pPr/>
              <a:t>5/19/2026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B29FB83A-EA07-48C2-993F-B5D86DC32F90}"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927A468-384D-4E58-836F-2EEC2C31EC0C}" type="datetimeFigureOut">
              <a:rPr lang="en-US" smtClean="0"/>
              <a:pPr/>
              <a:t>5/19/2026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FB83A-EA07-48C2-993F-B5D86DC32F9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927A468-384D-4E58-836F-2EEC2C31EC0C}" type="datetimeFigureOut">
              <a:rPr lang="en-US" smtClean="0"/>
              <a:pPr/>
              <a:t>5/19/2026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FB83A-EA07-48C2-993F-B5D86DC32F9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927A468-384D-4E58-836F-2EEC2C31EC0C}" type="datetimeFigureOut">
              <a:rPr lang="en-US" smtClean="0"/>
              <a:pPr/>
              <a:t>5/19/2026</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29FB83A-EA07-48C2-993F-B5D86DC32F90}"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0.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AFE3A9-4DC4-12E9-7189-ECEEBAC5EF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13965"/>
            <a:ext cx="9144000" cy="4630069"/>
          </a:xfrm>
          <a:prstGeom prst="rect">
            <a:avLst/>
          </a:prstGeom>
        </p:spPr>
      </p:pic>
      <p:pic>
        <p:nvPicPr>
          <p:cNvPr id="5" name="Picture 4">
            <a:extLst>
              <a:ext uri="{FF2B5EF4-FFF2-40B4-BE49-F238E27FC236}">
                <a16:creationId xmlns:a16="http://schemas.microsoft.com/office/drawing/2014/main" id="{555FC917-CE09-3594-A335-5D2E5A6F90BE}"/>
              </a:ext>
            </a:extLst>
          </p:cNvPr>
          <p:cNvPicPr>
            <a:picLocks noChangeAspect="1"/>
          </p:cNvPicPr>
          <p:nvPr/>
        </p:nvPicPr>
        <p:blipFill>
          <a:blip r:embed="rId3"/>
          <a:stretch>
            <a:fillRect/>
          </a:stretch>
        </p:blipFill>
        <p:spPr>
          <a:xfrm>
            <a:off x="7668344" y="0"/>
            <a:ext cx="1322947" cy="1329043"/>
          </a:xfrm>
          <a:prstGeom prst="rect">
            <a:avLst/>
          </a:prstGeom>
        </p:spPr>
      </p:pic>
      <p:sp>
        <p:nvSpPr>
          <p:cNvPr id="6" name="TextBox 5">
            <a:extLst>
              <a:ext uri="{FF2B5EF4-FFF2-40B4-BE49-F238E27FC236}">
                <a16:creationId xmlns:a16="http://schemas.microsoft.com/office/drawing/2014/main" id="{092DF909-0CD0-DF5B-9579-080B1BCEEF8E}"/>
              </a:ext>
            </a:extLst>
          </p:cNvPr>
          <p:cNvSpPr txBox="1"/>
          <p:nvPr/>
        </p:nvSpPr>
        <p:spPr>
          <a:xfrm>
            <a:off x="1331640" y="6021288"/>
            <a:ext cx="5976664" cy="707886"/>
          </a:xfrm>
          <a:prstGeom prst="rect">
            <a:avLst/>
          </a:prstGeom>
          <a:noFill/>
        </p:spPr>
        <p:txBody>
          <a:bodyPr wrap="square" rtlCol="0">
            <a:spAutoFit/>
          </a:bodyPr>
          <a:lstStyle/>
          <a:p>
            <a:pPr algn="ctr"/>
            <a:r>
              <a:rPr lang="en-GB" sz="4000" b="1" i="1" dirty="0">
                <a:latin typeface="+mj-lt"/>
              </a:rPr>
              <a:t>Welcome</a:t>
            </a:r>
          </a:p>
        </p:txBody>
      </p:sp>
    </p:spTree>
    <p:extLst>
      <p:ext uri="{BB962C8B-B14F-4D97-AF65-F5344CB8AC3E}">
        <p14:creationId xmlns:p14="http://schemas.microsoft.com/office/powerpoint/2010/main" val="2688592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3482" y="-35841"/>
            <a:ext cx="8229600" cy="936104"/>
          </a:xfrm>
        </p:spPr>
        <p:txBody>
          <a:bodyPr/>
          <a:lstStyle/>
          <a:p>
            <a:pPr algn="ctr"/>
            <a:r>
              <a:rPr lang="en-GB" b="1" u="sng" dirty="0">
                <a:solidFill>
                  <a:schemeClr val="tx1"/>
                </a:solidFill>
              </a:rPr>
              <a:t>Activity Week</a:t>
            </a:r>
          </a:p>
        </p:txBody>
      </p:sp>
      <p:pic>
        <p:nvPicPr>
          <p:cNvPr id="5" name="Picture 4">
            <a:extLst>
              <a:ext uri="{FF2B5EF4-FFF2-40B4-BE49-F238E27FC236}">
                <a16:creationId xmlns:a16="http://schemas.microsoft.com/office/drawing/2014/main" id="{0C48D8E5-E8B1-4052-BCC9-2A233C10227C}"/>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711548" y="100227"/>
            <a:ext cx="1323932" cy="1323932"/>
          </a:xfrm>
          <a:prstGeom prst="ellipse">
            <a:avLst/>
          </a:prstGeom>
        </p:spPr>
      </p:pic>
      <p:sp>
        <p:nvSpPr>
          <p:cNvPr id="3" name="TextBox 2">
            <a:extLst>
              <a:ext uri="{FF2B5EF4-FFF2-40B4-BE49-F238E27FC236}">
                <a16:creationId xmlns:a16="http://schemas.microsoft.com/office/drawing/2014/main" id="{159B5DD3-C1FB-2E78-0DF1-459B124A8250}"/>
              </a:ext>
            </a:extLst>
          </p:cNvPr>
          <p:cNvSpPr txBox="1"/>
          <p:nvPr/>
        </p:nvSpPr>
        <p:spPr>
          <a:xfrm>
            <a:off x="400918" y="1424159"/>
            <a:ext cx="8342164" cy="5016758"/>
          </a:xfrm>
          <a:prstGeom prst="rect">
            <a:avLst/>
          </a:prstGeom>
          <a:noFill/>
        </p:spPr>
        <p:txBody>
          <a:bodyPr wrap="square" rtlCol="0">
            <a:spAutoFit/>
          </a:bodyPr>
          <a:lstStyle/>
          <a:p>
            <a:pPr algn="l"/>
            <a:r>
              <a:rPr lang="en-GB" sz="3200" b="1" dirty="0">
                <a:latin typeface="+mj-lt"/>
              </a:rPr>
              <a:t>What do we want for our children?</a:t>
            </a:r>
          </a:p>
          <a:p>
            <a:pPr algn="l"/>
            <a:endParaRPr lang="en-GB" sz="3200" dirty="0">
              <a:latin typeface="+mj-lt"/>
            </a:endParaRPr>
          </a:p>
          <a:p>
            <a:pPr marL="457200" indent="-457200" algn="l">
              <a:buFont typeface="Arial" panose="020B0604020202020204" pitchFamily="34" charset="0"/>
              <a:buChar char="•"/>
            </a:pPr>
            <a:r>
              <a:rPr lang="en-GB" sz="3200" dirty="0">
                <a:latin typeface="+mj-lt"/>
              </a:rPr>
              <a:t>Personal growth and exploration</a:t>
            </a:r>
          </a:p>
          <a:p>
            <a:pPr marL="457200" indent="-457200" algn="l">
              <a:buFont typeface="Arial" panose="020B0604020202020204" pitchFamily="34" charset="0"/>
              <a:buChar char="•"/>
            </a:pPr>
            <a:r>
              <a:rPr lang="en-GB" sz="3200" dirty="0">
                <a:latin typeface="+mj-lt"/>
              </a:rPr>
              <a:t>Improve confidence and communication skills</a:t>
            </a:r>
          </a:p>
          <a:p>
            <a:pPr marL="457200" indent="-457200" algn="l">
              <a:buFont typeface="Arial" panose="020B0604020202020204" pitchFamily="34" charset="0"/>
              <a:buChar char="•"/>
            </a:pPr>
            <a:r>
              <a:rPr lang="en-GB" sz="3200" dirty="0">
                <a:latin typeface="+mj-lt"/>
              </a:rPr>
              <a:t>Build wider friendship circles</a:t>
            </a:r>
          </a:p>
          <a:p>
            <a:pPr marL="457200" indent="-457200" algn="l">
              <a:buFont typeface="Arial" panose="020B0604020202020204" pitchFamily="34" charset="0"/>
              <a:buChar char="•"/>
            </a:pPr>
            <a:r>
              <a:rPr lang="en-GB" sz="3200" dirty="0">
                <a:latin typeface="+mj-lt"/>
              </a:rPr>
              <a:t>Critical thinking and problem solving</a:t>
            </a:r>
          </a:p>
          <a:p>
            <a:pPr marL="457200" indent="-457200" algn="l">
              <a:buFont typeface="Arial" panose="020B0604020202020204" pitchFamily="34" charset="0"/>
              <a:buChar char="•"/>
            </a:pPr>
            <a:r>
              <a:rPr lang="en-GB" sz="3200" dirty="0">
                <a:latin typeface="+mj-lt"/>
              </a:rPr>
              <a:t>Stepping outside of comfort zone and to develop an ‘I can’ attitude</a:t>
            </a:r>
          </a:p>
          <a:p>
            <a:pPr algn="l"/>
            <a:endParaRPr lang="en-GB" sz="3200" dirty="0">
              <a:latin typeface="+mj-lt"/>
            </a:endParaRPr>
          </a:p>
          <a:p>
            <a:pPr algn="ctr"/>
            <a:r>
              <a:rPr lang="en-GB" sz="3200" b="1" dirty="0">
                <a:latin typeface="+mj-lt"/>
              </a:rPr>
              <a:t>TEAM BUILDING!</a:t>
            </a:r>
          </a:p>
        </p:txBody>
      </p:sp>
    </p:spTree>
    <p:custDataLst>
      <p:tags r:id="rId1"/>
    </p:custDataLst>
    <p:extLst>
      <p:ext uri="{BB962C8B-B14F-4D97-AF65-F5344CB8AC3E}">
        <p14:creationId xmlns:p14="http://schemas.microsoft.com/office/powerpoint/2010/main" val="3079345318"/>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A2BEF19-8326-9D42-47EA-01E76828E57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071" y="4259"/>
            <a:ext cx="5052657" cy="4104456"/>
          </a:xfrm>
          <a:prstGeom prst="rect">
            <a:avLst/>
          </a:prstGeom>
        </p:spPr>
      </p:pic>
      <p:pic>
        <p:nvPicPr>
          <p:cNvPr id="7" name="Picture 6">
            <a:extLst>
              <a:ext uri="{FF2B5EF4-FFF2-40B4-BE49-F238E27FC236}">
                <a16:creationId xmlns:a16="http://schemas.microsoft.com/office/drawing/2014/main" id="{570250CC-682E-F495-88DD-B7F4FFD27B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6394" y="3564378"/>
            <a:ext cx="4908641" cy="3293622"/>
          </a:xfrm>
          <a:prstGeom prst="rect">
            <a:avLst/>
          </a:prstGeom>
        </p:spPr>
      </p:pic>
    </p:spTree>
    <p:extLst>
      <p:ext uri="{BB962C8B-B14F-4D97-AF65-F5344CB8AC3E}">
        <p14:creationId xmlns:p14="http://schemas.microsoft.com/office/powerpoint/2010/main" val="2248313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3482" y="-35841"/>
            <a:ext cx="8229600" cy="936104"/>
          </a:xfrm>
        </p:spPr>
        <p:txBody>
          <a:bodyPr/>
          <a:lstStyle/>
          <a:p>
            <a:pPr algn="ctr"/>
            <a:r>
              <a:rPr lang="en-GB" b="1" u="sng" dirty="0">
                <a:solidFill>
                  <a:schemeClr val="tx1"/>
                </a:solidFill>
              </a:rPr>
              <a:t>Activity Week</a:t>
            </a:r>
          </a:p>
        </p:txBody>
      </p:sp>
      <p:pic>
        <p:nvPicPr>
          <p:cNvPr id="5" name="Picture 4">
            <a:extLst>
              <a:ext uri="{FF2B5EF4-FFF2-40B4-BE49-F238E27FC236}">
                <a16:creationId xmlns:a16="http://schemas.microsoft.com/office/drawing/2014/main" id="{0C48D8E5-E8B1-4052-BCC9-2A233C10227C}"/>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711548" y="100227"/>
            <a:ext cx="1323932" cy="1323932"/>
          </a:xfrm>
          <a:prstGeom prst="ellipse">
            <a:avLst/>
          </a:prstGeom>
        </p:spPr>
      </p:pic>
      <p:sp>
        <p:nvSpPr>
          <p:cNvPr id="4" name="TextBox 3">
            <a:extLst>
              <a:ext uri="{FF2B5EF4-FFF2-40B4-BE49-F238E27FC236}">
                <a16:creationId xmlns:a16="http://schemas.microsoft.com/office/drawing/2014/main" id="{C04D8E77-CC33-646E-04DB-FA38B8797BAF}"/>
              </a:ext>
            </a:extLst>
          </p:cNvPr>
          <p:cNvSpPr txBox="1"/>
          <p:nvPr/>
        </p:nvSpPr>
        <p:spPr>
          <a:xfrm>
            <a:off x="323528" y="1556792"/>
            <a:ext cx="8568952" cy="4828309"/>
          </a:xfrm>
          <a:prstGeom prst="rect">
            <a:avLst/>
          </a:prstGeom>
          <a:noFill/>
        </p:spPr>
        <p:txBody>
          <a:bodyPr wrap="square">
            <a:spAutoFit/>
          </a:bodyPr>
          <a:lstStyle/>
          <a:p>
            <a:pPr>
              <a:lnSpc>
                <a:spcPct val="115000"/>
              </a:lnSpc>
              <a:spcAft>
                <a:spcPts val="800"/>
              </a:spcAft>
              <a:buNone/>
            </a:pPr>
            <a:r>
              <a:rPr lang="en-US" sz="3200" kern="100" dirty="0">
                <a:effectLst/>
                <a:latin typeface="XCCW Joined 8a" panose="03050602040000000000" pitchFamily="66" charset="0"/>
                <a:ea typeface="Aptos" panose="020B0004020202020204" pitchFamily="34" charset="0"/>
                <a:cs typeface="Times New Roman" panose="02020603050405020304" pitchFamily="18" charset="0"/>
              </a:rPr>
              <a:t>Monday – Canoe Wild</a:t>
            </a:r>
          </a:p>
          <a:p>
            <a:pPr>
              <a:lnSpc>
                <a:spcPct val="115000"/>
              </a:lnSpc>
              <a:spcAft>
                <a:spcPts val="800"/>
              </a:spcAft>
              <a:buNone/>
            </a:pP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US" sz="3200" kern="100" dirty="0">
                <a:effectLst/>
                <a:latin typeface="XCCW Joined 8a" panose="03050602040000000000" pitchFamily="66" charset="0"/>
                <a:ea typeface="Aptos" panose="020B0004020202020204" pitchFamily="34" charset="0"/>
                <a:cs typeface="Times New Roman" panose="02020603050405020304" pitchFamily="18" charset="0"/>
              </a:rPr>
              <a:t>Tuesday – Chatham Snowboard Centre</a:t>
            </a:r>
          </a:p>
          <a:p>
            <a:pPr>
              <a:lnSpc>
                <a:spcPct val="115000"/>
              </a:lnSpc>
              <a:spcAft>
                <a:spcPts val="800"/>
              </a:spcAft>
              <a:buNone/>
            </a:pP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US" sz="3200" kern="100" dirty="0">
                <a:effectLst/>
                <a:latin typeface="XCCW Joined 8a" panose="03050602040000000000" pitchFamily="66" charset="0"/>
                <a:ea typeface="Aptos" panose="020B0004020202020204" pitchFamily="34" charset="0"/>
                <a:cs typeface="Times New Roman" panose="02020603050405020304" pitchFamily="18" charset="0"/>
              </a:rPr>
              <a:t>Wednesday – Ninja Warrior</a:t>
            </a:r>
          </a:p>
          <a:p>
            <a:pPr>
              <a:lnSpc>
                <a:spcPct val="115000"/>
              </a:lnSpc>
              <a:spcAft>
                <a:spcPts val="800"/>
              </a:spcAft>
              <a:buNone/>
            </a:pP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US" sz="3200" kern="100" dirty="0">
                <a:effectLst/>
                <a:latin typeface="XCCW Joined 8a" panose="03050602040000000000" pitchFamily="66" charset="0"/>
                <a:ea typeface="Aptos" panose="020B0004020202020204" pitchFamily="34" charset="0"/>
                <a:cs typeface="Times New Roman" panose="02020603050405020304" pitchFamily="18" charset="0"/>
              </a:rPr>
              <a:t>Thursday and Friday – </a:t>
            </a:r>
            <a:r>
              <a:rPr lang="en-US" sz="3200" kern="100" dirty="0" err="1">
                <a:effectLst/>
                <a:latin typeface="XCCW Joined 8a" panose="03050602040000000000" pitchFamily="66" charset="0"/>
                <a:ea typeface="Aptos" panose="020B0004020202020204" pitchFamily="34" charset="0"/>
                <a:cs typeface="Times New Roman" panose="02020603050405020304" pitchFamily="18" charset="0"/>
              </a:rPr>
              <a:t>Quex</a:t>
            </a:r>
            <a:r>
              <a:rPr lang="en-US" sz="3200" kern="100" dirty="0">
                <a:effectLst/>
                <a:latin typeface="XCCW Joined 8a" panose="03050602040000000000" pitchFamily="66" charset="0"/>
                <a:ea typeface="Aptos" panose="020B0004020202020204" pitchFamily="34" charset="0"/>
                <a:cs typeface="Times New Roman" panose="02020603050405020304" pitchFamily="18" charset="0"/>
              </a:rPr>
              <a:t> Park</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548274388"/>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8055"/>
            <a:ext cx="8229600" cy="936104"/>
          </a:xfrm>
        </p:spPr>
        <p:txBody>
          <a:bodyPr/>
          <a:lstStyle/>
          <a:p>
            <a:pPr algn="ctr"/>
            <a:r>
              <a:rPr lang="en-GB" b="1" u="sng" dirty="0">
                <a:solidFill>
                  <a:schemeClr val="tx1"/>
                </a:solidFill>
              </a:rPr>
              <a:t>Safety </a:t>
            </a:r>
          </a:p>
        </p:txBody>
      </p:sp>
      <p:pic>
        <p:nvPicPr>
          <p:cNvPr id="5" name="Picture 4">
            <a:extLst>
              <a:ext uri="{FF2B5EF4-FFF2-40B4-BE49-F238E27FC236}">
                <a16:creationId xmlns:a16="http://schemas.microsoft.com/office/drawing/2014/main" id="{0C48D8E5-E8B1-4052-BCC9-2A233C10227C}"/>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711548" y="100227"/>
            <a:ext cx="1323932" cy="1323932"/>
          </a:xfrm>
          <a:prstGeom prst="ellipse">
            <a:avLst/>
          </a:prstGeom>
        </p:spPr>
      </p:pic>
      <p:sp>
        <p:nvSpPr>
          <p:cNvPr id="4" name="TextBox 3">
            <a:extLst>
              <a:ext uri="{FF2B5EF4-FFF2-40B4-BE49-F238E27FC236}">
                <a16:creationId xmlns:a16="http://schemas.microsoft.com/office/drawing/2014/main" id="{FF342B76-A905-C1CB-F220-A658ECDB00A0}"/>
              </a:ext>
            </a:extLst>
          </p:cNvPr>
          <p:cNvSpPr txBox="1"/>
          <p:nvPr/>
        </p:nvSpPr>
        <p:spPr>
          <a:xfrm>
            <a:off x="251520" y="1431550"/>
            <a:ext cx="8435280" cy="4154984"/>
          </a:xfrm>
          <a:prstGeom prst="rect">
            <a:avLst/>
          </a:prstGeom>
          <a:noFill/>
        </p:spPr>
        <p:txBody>
          <a:bodyPr wrap="square">
            <a:spAutoFit/>
          </a:bodyPr>
          <a:lstStyle/>
          <a:p>
            <a:pPr marL="800100" lvl="1" indent="-342900">
              <a:buFont typeface="Wingdings" panose="05000000000000000000" pitchFamily="2" charset="2"/>
              <a:buChar char="Ø"/>
            </a:pPr>
            <a:r>
              <a:rPr lang="en-GB" sz="2400" dirty="0">
                <a:latin typeface="+mj-lt"/>
              </a:rPr>
              <a:t>At least 11 members of Upton staff will attend (SLT)</a:t>
            </a:r>
          </a:p>
          <a:p>
            <a:pPr marL="800100" lvl="1" indent="-342900">
              <a:buFont typeface="Wingdings" panose="05000000000000000000" pitchFamily="2" charset="2"/>
              <a:buChar char="Ø"/>
            </a:pPr>
            <a:r>
              <a:rPr lang="en-GB" sz="2400" dirty="0">
                <a:latin typeface="+mj-lt"/>
              </a:rPr>
              <a:t>Small group supervision</a:t>
            </a:r>
          </a:p>
          <a:p>
            <a:pPr marL="800100" lvl="1" indent="-342900">
              <a:buFont typeface="Wingdings" panose="05000000000000000000" pitchFamily="2" charset="2"/>
              <a:buChar char="Ø"/>
            </a:pPr>
            <a:r>
              <a:rPr lang="en-GB" sz="2400" dirty="0">
                <a:latin typeface="+mj-lt"/>
              </a:rPr>
              <a:t>Upton medically trained staff will be present and positioned with groups</a:t>
            </a:r>
          </a:p>
          <a:p>
            <a:pPr marL="800100" lvl="1" indent="-342900">
              <a:buFont typeface="Wingdings" panose="05000000000000000000" pitchFamily="2" charset="2"/>
              <a:buChar char="Ø"/>
            </a:pPr>
            <a:r>
              <a:rPr lang="en-GB" sz="2400" dirty="0">
                <a:latin typeface="+mj-lt"/>
              </a:rPr>
              <a:t>Risk Assessments</a:t>
            </a:r>
          </a:p>
          <a:p>
            <a:pPr marL="800100" lvl="1" indent="-342900">
              <a:buFont typeface="Wingdings" panose="05000000000000000000" pitchFamily="2" charset="2"/>
              <a:buChar char="Ø"/>
            </a:pPr>
            <a:r>
              <a:rPr lang="en-GB" sz="2400" dirty="0">
                <a:latin typeface="+mj-lt"/>
              </a:rPr>
              <a:t>Communication with providers</a:t>
            </a:r>
          </a:p>
          <a:p>
            <a:pPr marL="800100" lvl="1" indent="-342900">
              <a:buFont typeface="Wingdings" panose="05000000000000000000" pitchFamily="2" charset="2"/>
              <a:buChar char="Ø"/>
            </a:pPr>
            <a:r>
              <a:rPr lang="en-GB" sz="2400" dirty="0">
                <a:latin typeface="+mj-lt"/>
              </a:rPr>
              <a:t>Itineraries</a:t>
            </a:r>
          </a:p>
          <a:p>
            <a:pPr marL="800100" lvl="1" indent="-342900">
              <a:buFont typeface="Wingdings" panose="05000000000000000000" pitchFamily="2" charset="2"/>
              <a:buChar char="Ø"/>
            </a:pPr>
            <a:r>
              <a:rPr lang="en-GB" sz="2400" dirty="0">
                <a:latin typeface="+mj-lt"/>
              </a:rPr>
              <a:t>EVOLVE: online Educational Visits approval and monitoring system</a:t>
            </a:r>
          </a:p>
          <a:p>
            <a:pPr marL="800100" lvl="1" indent="-342900">
              <a:buFont typeface="Wingdings" panose="05000000000000000000" pitchFamily="2" charset="2"/>
              <a:buChar char="Ø"/>
            </a:pPr>
            <a:r>
              <a:rPr lang="en-GB" sz="2400" dirty="0">
                <a:latin typeface="+mj-lt"/>
              </a:rPr>
              <a:t>Outdoor Education Advisory Service (support/guidance/risk management)</a:t>
            </a:r>
          </a:p>
        </p:txBody>
      </p:sp>
      <p:pic>
        <p:nvPicPr>
          <p:cNvPr id="7" name="Picture 6">
            <a:extLst>
              <a:ext uri="{FF2B5EF4-FFF2-40B4-BE49-F238E27FC236}">
                <a16:creationId xmlns:a16="http://schemas.microsoft.com/office/drawing/2014/main" id="{8808B538-4777-037F-3D30-6B74DD0EB5C7}"/>
              </a:ext>
            </a:extLst>
          </p:cNvPr>
          <p:cNvPicPr>
            <a:picLocks noChangeAspect="1"/>
          </p:cNvPicPr>
          <p:nvPr/>
        </p:nvPicPr>
        <p:blipFill>
          <a:blip r:embed="rId5"/>
          <a:stretch>
            <a:fillRect/>
          </a:stretch>
        </p:blipFill>
        <p:spPr>
          <a:xfrm>
            <a:off x="6451408" y="5159900"/>
            <a:ext cx="2520280" cy="1597873"/>
          </a:xfrm>
          <a:prstGeom prst="rect">
            <a:avLst/>
          </a:prstGeom>
        </p:spPr>
      </p:pic>
    </p:spTree>
    <p:custDataLst>
      <p:tags r:id="rId1"/>
    </p:custDataLst>
    <p:extLst>
      <p:ext uri="{BB962C8B-B14F-4D97-AF65-F5344CB8AC3E}">
        <p14:creationId xmlns:p14="http://schemas.microsoft.com/office/powerpoint/2010/main" val="1591584299"/>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8064" y="1388662"/>
            <a:ext cx="4248472" cy="936104"/>
          </a:xfrm>
        </p:spPr>
        <p:txBody>
          <a:bodyPr/>
          <a:lstStyle/>
          <a:p>
            <a:pPr algn="ctr"/>
            <a:r>
              <a:rPr lang="en-GB" b="1" u="sng" dirty="0">
                <a:solidFill>
                  <a:schemeClr val="tx1"/>
                </a:solidFill>
              </a:rPr>
              <a:t>Canoe Wilde </a:t>
            </a:r>
          </a:p>
        </p:txBody>
      </p:sp>
      <p:pic>
        <p:nvPicPr>
          <p:cNvPr id="5" name="Picture 4">
            <a:extLst>
              <a:ext uri="{FF2B5EF4-FFF2-40B4-BE49-F238E27FC236}">
                <a16:creationId xmlns:a16="http://schemas.microsoft.com/office/drawing/2014/main" id="{0C48D8E5-E8B1-4052-BCC9-2A233C10227C}"/>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711548" y="100227"/>
            <a:ext cx="1323932" cy="1323932"/>
          </a:xfrm>
          <a:prstGeom prst="ellipse">
            <a:avLst/>
          </a:prstGeom>
        </p:spPr>
      </p:pic>
      <p:pic>
        <p:nvPicPr>
          <p:cNvPr id="6" name="Picture 5">
            <a:extLst>
              <a:ext uri="{FF2B5EF4-FFF2-40B4-BE49-F238E27FC236}">
                <a16:creationId xmlns:a16="http://schemas.microsoft.com/office/drawing/2014/main" id="{924FAC03-D34C-E447-3423-30353B51DB3F}"/>
              </a:ext>
            </a:extLst>
          </p:cNvPr>
          <p:cNvPicPr>
            <a:picLocks noChangeAspect="1"/>
          </p:cNvPicPr>
          <p:nvPr/>
        </p:nvPicPr>
        <p:blipFill>
          <a:blip r:embed="rId5"/>
          <a:stretch>
            <a:fillRect/>
          </a:stretch>
        </p:blipFill>
        <p:spPr>
          <a:xfrm>
            <a:off x="251520" y="283516"/>
            <a:ext cx="4608512" cy="6574484"/>
          </a:xfrm>
          <a:prstGeom prst="rect">
            <a:avLst/>
          </a:prstGeom>
        </p:spPr>
      </p:pic>
      <p:pic>
        <p:nvPicPr>
          <p:cNvPr id="4" name="Picture 3">
            <a:extLst>
              <a:ext uri="{FF2B5EF4-FFF2-40B4-BE49-F238E27FC236}">
                <a16:creationId xmlns:a16="http://schemas.microsoft.com/office/drawing/2014/main" id="{5B53881A-75D8-7D7D-F1D0-60101700E8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77723" y="2870147"/>
            <a:ext cx="3881139" cy="1494957"/>
          </a:xfrm>
          <a:prstGeom prst="rect">
            <a:avLst/>
          </a:prstGeom>
        </p:spPr>
      </p:pic>
    </p:spTree>
    <p:custDataLst>
      <p:tags r:id="rId1"/>
    </p:custDataLst>
    <p:extLst>
      <p:ext uri="{BB962C8B-B14F-4D97-AF65-F5344CB8AC3E}">
        <p14:creationId xmlns:p14="http://schemas.microsoft.com/office/powerpoint/2010/main" val="2682860509"/>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43408"/>
            <a:ext cx="7139136" cy="1099303"/>
          </a:xfrm>
        </p:spPr>
        <p:txBody>
          <a:bodyPr>
            <a:normAutofit fontScale="90000"/>
          </a:bodyPr>
          <a:lstStyle/>
          <a:p>
            <a:pPr algn="ctr"/>
            <a:r>
              <a:rPr lang="en-GB" b="1" u="sng" dirty="0">
                <a:solidFill>
                  <a:schemeClr val="tx1"/>
                </a:solidFill>
              </a:rPr>
              <a:t>Chatham Snowboard Centre</a:t>
            </a:r>
          </a:p>
        </p:txBody>
      </p:sp>
      <p:pic>
        <p:nvPicPr>
          <p:cNvPr id="5" name="Picture 4">
            <a:extLst>
              <a:ext uri="{FF2B5EF4-FFF2-40B4-BE49-F238E27FC236}">
                <a16:creationId xmlns:a16="http://schemas.microsoft.com/office/drawing/2014/main" id="{0C48D8E5-E8B1-4052-BCC9-2A233C10227C}"/>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711548" y="100227"/>
            <a:ext cx="1323932" cy="1323932"/>
          </a:xfrm>
          <a:prstGeom prst="ellipse">
            <a:avLst/>
          </a:prstGeom>
        </p:spPr>
      </p:pic>
      <p:graphicFrame>
        <p:nvGraphicFramePr>
          <p:cNvPr id="9" name="Table 8">
            <a:extLst>
              <a:ext uri="{FF2B5EF4-FFF2-40B4-BE49-F238E27FC236}">
                <a16:creationId xmlns:a16="http://schemas.microsoft.com/office/drawing/2014/main" id="{89344354-1697-409B-7BBA-85CA45C3171A}"/>
              </a:ext>
            </a:extLst>
          </p:cNvPr>
          <p:cNvGraphicFramePr>
            <a:graphicFrameLocks noGrp="1"/>
          </p:cNvGraphicFramePr>
          <p:nvPr>
            <p:extLst>
              <p:ext uri="{D42A27DB-BD31-4B8C-83A1-F6EECF244321}">
                <p14:modId xmlns:p14="http://schemas.microsoft.com/office/powerpoint/2010/main" val="3885087964"/>
              </p:ext>
            </p:extLst>
          </p:nvPr>
        </p:nvGraphicFramePr>
        <p:xfrm>
          <a:off x="360041" y="3174934"/>
          <a:ext cx="8783959" cy="3582839"/>
        </p:xfrm>
        <a:graphic>
          <a:graphicData uri="http://schemas.openxmlformats.org/drawingml/2006/table">
            <a:tbl>
              <a:tblPr firstRow="1" firstCol="1" bandRow="1"/>
              <a:tblGrid>
                <a:gridCol w="449051">
                  <a:extLst>
                    <a:ext uri="{9D8B030D-6E8A-4147-A177-3AD203B41FA5}">
                      <a16:colId xmlns:a16="http://schemas.microsoft.com/office/drawing/2014/main" val="295083668"/>
                    </a:ext>
                  </a:extLst>
                </a:gridCol>
                <a:gridCol w="714313">
                  <a:extLst>
                    <a:ext uri="{9D8B030D-6E8A-4147-A177-3AD203B41FA5}">
                      <a16:colId xmlns:a16="http://schemas.microsoft.com/office/drawing/2014/main" val="2818774149"/>
                    </a:ext>
                  </a:extLst>
                </a:gridCol>
                <a:gridCol w="714944">
                  <a:extLst>
                    <a:ext uri="{9D8B030D-6E8A-4147-A177-3AD203B41FA5}">
                      <a16:colId xmlns:a16="http://schemas.microsoft.com/office/drawing/2014/main" val="2911438444"/>
                    </a:ext>
                  </a:extLst>
                </a:gridCol>
                <a:gridCol w="740207">
                  <a:extLst>
                    <a:ext uri="{9D8B030D-6E8A-4147-A177-3AD203B41FA5}">
                      <a16:colId xmlns:a16="http://schemas.microsoft.com/office/drawing/2014/main" val="2744135146"/>
                    </a:ext>
                  </a:extLst>
                </a:gridCol>
                <a:gridCol w="714944">
                  <a:extLst>
                    <a:ext uri="{9D8B030D-6E8A-4147-A177-3AD203B41FA5}">
                      <a16:colId xmlns:a16="http://schemas.microsoft.com/office/drawing/2014/main" val="2991443380"/>
                    </a:ext>
                  </a:extLst>
                </a:gridCol>
                <a:gridCol w="731365">
                  <a:extLst>
                    <a:ext uri="{9D8B030D-6E8A-4147-A177-3AD203B41FA5}">
                      <a16:colId xmlns:a16="http://schemas.microsoft.com/office/drawing/2014/main" val="2589002482"/>
                    </a:ext>
                  </a:extLst>
                </a:gridCol>
                <a:gridCol w="778101">
                  <a:extLst>
                    <a:ext uri="{9D8B030D-6E8A-4147-A177-3AD203B41FA5}">
                      <a16:colId xmlns:a16="http://schemas.microsoft.com/office/drawing/2014/main" val="1570790006"/>
                    </a:ext>
                  </a:extLst>
                </a:gridCol>
                <a:gridCol w="762312">
                  <a:extLst>
                    <a:ext uri="{9D8B030D-6E8A-4147-A177-3AD203B41FA5}">
                      <a16:colId xmlns:a16="http://schemas.microsoft.com/office/drawing/2014/main" val="2816806951"/>
                    </a:ext>
                  </a:extLst>
                </a:gridCol>
                <a:gridCol w="724417">
                  <a:extLst>
                    <a:ext uri="{9D8B030D-6E8A-4147-A177-3AD203B41FA5}">
                      <a16:colId xmlns:a16="http://schemas.microsoft.com/office/drawing/2014/main" val="2360779903"/>
                    </a:ext>
                  </a:extLst>
                </a:gridCol>
                <a:gridCol w="688418">
                  <a:extLst>
                    <a:ext uri="{9D8B030D-6E8A-4147-A177-3AD203B41FA5}">
                      <a16:colId xmlns:a16="http://schemas.microsoft.com/office/drawing/2014/main" val="235779603"/>
                    </a:ext>
                  </a:extLst>
                </a:gridCol>
                <a:gridCol w="688418">
                  <a:extLst>
                    <a:ext uri="{9D8B030D-6E8A-4147-A177-3AD203B41FA5}">
                      <a16:colId xmlns:a16="http://schemas.microsoft.com/office/drawing/2014/main" val="2994379581"/>
                    </a:ext>
                  </a:extLst>
                </a:gridCol>
                <a:gridCol w="688418">
                  <a:extLst>
                    <a:ext uri="{9D8B030D-6E8A-4147-A177-3AD203B41FA5}">
                      <a16:colId xmlns:a16="http://schemas.microsoft.com/office/drawing/2014/main" val="1841726127"/>
                    </a:ext>
                  </a:extLst>
                </a:gridCol>
                <a:gridCol w="389051">
                  <a:extLst>
                    <a:ext uri="{9D8B030D-6E8A-4147-A177-3AD203B41FA5}">
                      <a16:colId xmlns:a16="http://schemas.microsoft.com/office/drawing/2014/main" val="3853293610"/>
                    </a:ext>
                  </a:extLst>
                </a:gridCol>
              </a:tblGrid>
              <a:tr h="221909">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Time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a:noFill/>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 (Avalanche)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2 (Blizzard)</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3 (Powder)</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4 (Glacier)</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5 (Icicle)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6 (Snowfall)</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7 (Summit)</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8 (Slope)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9 (Frost)</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10 (Alpine)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11 (Glacier)</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ctr">
                    <a:lnL>
                      <a:noFill/>
                    </a:lnL>
                    <a:lnR>
                      <a:noFill/>
                    </a:lnR>
                    <a:lnT>
                      <a:noFill/>
                    </a:lnT>
                    <a:lnB>
                      <a:noFill/>
                    </a:lnB>
                    <a:solidFill>
                      <a:srgbClr val="FFFFFF"/>
                    </a:solidFill>
                  </a:tcPr>
                </a:tc>
                <a:extLst>
                  <a:ext uri="{0D108BD9-81ED-4DB2-BD59-A6C34878D82A}">
                    <a16:rowId xmlns:a16="http://schemas.microsoft.com/office/drawing/2014/main" val="528427985"/>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10:00–10.30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539801765"/>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10.30-11.00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385873436"/>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11:00–11.30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419604156"/>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11.30-12.00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51750688"/>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12:00–12.30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258221614"/>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12.30-1.00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318881220"/>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1:00–1:30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403112873"/>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1.30-2.00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Lunch</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8EAADC"/>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164245312"/>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2:00–2.30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Tube</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4B082"/>
                    </a:solidFill>
                  </a:tcPr>
                </a:tc>
                <a:tc>
                  <a:txBody>
                    <a:bodyPr/>
                    <a:lstStyle/>
                    <a:p>
                      <a:pPr>
                        <a:lnSpc>
                          <a:spcPct val="115000"/>
                        </a:lnSpc>
                        <a:buNone/>
                      </a:pPr>
                      <a:endParaRPr lang="en-GB" sz="1100" kern="100">
                        <a:effectLst/>
                        <a:latin typeface="Aptos" panose="020B0004020202020204" pitchFamily="34" charset="0"/>
                      </a:endParaRPr>
                    </a:p>
                  </a:txBody>
                  <a:tcPr marL="8876" marR="8876" marT="8876" marB="0" anchor="b">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26701362"/>
                  </a:ext>
                </a:extLst>
              </a:tr>
              <a:tr h="336093">
                <a:tc>
                  <a:txBody>
                    <a:bodyPr/>
                    <a:lstStyle/>
                    <a:p>
                      <a:pPr>
                        <a:lnSpc>
                          <a:spcPct val="115000"/>
                        </a:lnSpc>
                        <a:spcAft>
                          <a:spcPts val="800"/>
                        </a:spcAft>
                        <a:buNone/>
                      </a:pPr>
                      <a:r>
                        <a:rPr lang="en-GB" sz="8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2.30-3.00</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a:noFill/>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Activities</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E799"/>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Tob</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FABAB"/>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Skiing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92D050"/>
                    </a:solidFill>
                  </a:tcPr>
                </a:tc>
                <a:tc>
                  <a:txBody>
                    <a:bodyPr/>
                    <a:lstStyle/>
                    <a:p>
                      <a:pPr>
                        <a:lnSpc>
                          <a:spcPct val="115000"/>
                        </a:lnSpc>
                        <a:spcAft>
                          <a:spcPts val="800"/>
                        </a:spcAft>
                        <a:buNone/>
                      </a:pPr>
                      <a:r>
                        <a:rPr lang="en-GB" sz="8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Snowboarding</a:t>
                      </a:r>
                      <a:endParaRPr lang="en-GB" sz="1100" kern="100">
                        <a:effectLst/>
                        <a:latin typeface="Aptos" panose="020B0004020202020204" pitchFamily="34" charset="0"/>
                        <a:ea typeface="Aptos" panose="020B0004020202020204" pitchFamily="34" charset="0"/>
                        <a:cs typeface="Times New Roman" panose="02020603050405020304" pitchFamily="18" charset="0"/>
                      </a:endParaRPr>
                    </a:p>
                  </a:txBody>
                  <a:tcPr marL="8876" marR="8876" marT="887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4B082"/>
                    </a:solidFill>
                  </a:tcPr>
                </a:tc>
                <a:tc>
                  <a:txBody>
                    <a:bodyPr/>
                    <a:lstStyle/>
                    <a:p>
                      <a:pPr>
                        <a:lnSpc>
                          <a:spcPct val="115000"/>
                        </a:lnSpc>
                        <a:buNone/>
                      </a:pPr>
                      <a:endParaRPr lang="en-GB" sz="1100" kern="100" dirty="0">
                        <a:effectLst/>
                        <a:latin typeface="Aptos" panose="020B0004020202020204" pitchFamily="34" charset="0"/>
                      </a:endParaRPr>
                    </a:p>
                  </a:txBody>
                  <a:tcPr marL="0" marR="0" marT="0" marB="0" anchor="ctr">
                    <a:lnL w="1270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859954083"/>
                  </a:ext>
                </a:extLst>
              </a:tr>
            </a:tbl>
          </a:graphicData>
        </a:graphic>
      </p:graphicFrame>
      <p:pic>
        <p:nvPicPr>
          <p:cNvPr id="4" name="Picture 3">
            <a:extLst>
              <a:ext uri="{FF2B5EF4-FFF2-40B4-BE49-F238E27FC236}">
                <a16:creationId xmlns:a16="http://schemas.microsoft.com/office/drawing/2014/main" id="{4058173F-DF01-615B-7E7D-BB4BD3EDAE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2862" y="891307"/>
            <a:ext cx="6209868" cy="2105645"/>
          </a:xfrm>
          <a:prstGeom prst="rect">
            <a:avLst/>
          </a:prstGeom>
        </p:spPr>
      </p:pic>
    </p:spTree>
    <p:custDataLst>
      <p:tags r:id="rId1"/>
    </p:custDataLst>
    <p:extLst>
      <p:ext uri="{BB962C8B-B14F-4D97-AF65-F5344CB8AC3E}">
        <p14:creationId xmlns:p14="http://schemas.microsoft.com/office/powerpoint/2010/main" val="110911065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489"/>
            <a:ext cx="8229600" cy="936104"/>
          </a:xfrm>
        </p:spPr>
        <p:txBody>
          <a:bodyPr/>
          <a:lstStyle/>
          <a:p>
            <a:pPr algn="ctr"/>
            <a:r>
              <a:rPr lang="en-GB" b="1" u="sng" dirty="0">
                <a:solidFill>
                  <a:schemeClr val="tx1"/>
                </a:solidFill>
              </a:rPr>
              <a:t>Ninja Warrior</a:t>
            </a:r>
          </a:p>
        </p:txBody>
      </p:sp>
      <p:pic>
        <p:nvPicPr>
          <p:cNvPr id="5" name="Picture 4">
            <a:extLst>
              <a:ext uri="{FF2B5EF4-FFF2-40B4-BE49-F238E27FC236}">
                <a16:creationId xmlns:a16="http://schemas.microsoft.com/office/drawing/2014/main" id="{0C48D8E5-E8B1-4052-BCC9-2A233C10227C}"/>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711548" y="100227"/>
            <a:ext cx="1323932" cy="1323932"/>
          </a:xfrm>
          <a:prstGeom prst="ellipse">
            <a:avLst/>
          </a:prstGeom>
        </p:spPr>
      </p:pic>
      <p:pic>
        <p:nvPicPr>
          <p:cNvPr id="2050" name="Picture 2" descr="The Ninja Experience - Ninja Warrior UK ...">
            <a:extLst>
              <a:ext uri="{FF2B5EF4-FFF2-40B4-BE49-F238E27FC236}">
                <a16:creationId xmlns:a16="http://schemas.microsoft.com/office/drawing/2014/main" id="{B0623C0F-75A2-0FF0-9644-12B49D7371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3688" y="3619809"/>
            <a:ext cx="6104000" cy="3052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1FE0E6A-C02D-A540-3457-B508D1C093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03648" y="1700808"/>
            <a:ext cx="5169547" cy="1728192"/>
          </a:xfrm>
          <a:prstGeom prst="rect">
            <a:avLst/>
          </a:prstGeom>
        </p:spPr>
      </p:pic>
    </p:spTree>
    <p:custDataLst>
      <p:tags r:id="rId1"/>
    </p:custDataLst>
    <p:extLst>
      <p:ext uri="{BB962C8B-B14F-4D97-AF65-F5344CB8AC3E}">
        <p14:creationId xmlns:p14="http://schemas.microsoft.com/office/powerpoint/2010/main" val="489350551"/>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489"/>
            <a:ext cx="8229600" cy="936104"/>
          </a:xfrm>
        </p:spPr>
        <p:txBody>
          <a:bodyPr/>
          <a:lstStyle/>
          <a:p>
            <a:pPr algn="ctr"/>
            <a:r>
              <a:rPr lang="en-GB" b="1" u="sng" dirty="0" err="1">
                <a:solidFill>
                  <a:schemeClr val="tx1"/>
                </a:solidFill>
              </a:rPr>
              <a:t>Quex</a:t>
            </a:r>
            <a:endParaRPr lang="en-GB" b="1" u="sng" dirty="0">
              <a:solidFill>
                <a:schemeClr val="tx1"/>
              </a:solidFill>
            </a:endParaRPr>
          </a:p>
        </p:txBody>
      </p:sp>
      <p:pic>
        <p:nvPicPr>
          <p:cNvPr id="5" name="Picture 4">
            <a:extLst>
              <a:ext uri="{FF2B5EF4-FFF2-40B4-BE49-F238E27FC236}">
                <a16:creationId xmlns:a16="http://schemas.microsoft.com/office/drawing/2014/main" id="{0C48D8E5-E8B1-4052-BCC9-2A233C10227C}"/>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711548" y="100227"/>
            <a:ext cx="1323932" cy="1323932"/>
          </a:xfrm>
          <a:prstGeom prst="ellipse">
            <a:avLst/>
          </a:prstGeom>
        </p:spPr>
      </p:pic>
      <p:sp>
        <p:nvSpPr>
          <p:cNvPr id="6" name="TextBox 5">
            <a:extLst>
              <a:ext uri="{FF2B5EF4-FFF2-40B4-BE49-F238E27FC236}">
                <a16:creationId xmlns:a16="http://schemas.microsoft.com/office/drawing/2014/main" id="{52D5CA7E-6C34-44EE-D4FB-7840982D0C13}"/>
              </a:ext>
            </a:extLst>
          </p:cNvPr>
          <p:cNvSpPr txBox="1"/>
          <p:nvPr/>
        </p:nvSpPr>
        <p:spPr>
          <a:xfrm>
            <a:off x="457200" y="1556792"/>
            <a:ext cx="8578280" cy="5286575"/>
          </a:xfrm>
          <a:prstGeom prst="rect">
            <a:avLst/>
          </a:prstGeom>
          <a:noFill/>
        </p:spPr>
        <p:txBody>
          <a:bodyPr wrap="square">
            <a:spAutoFit/>
          </a:bodyPr>
          <a:lstStyle/>
          <a:p>
            <a:pPr>
              <a:lnSpc>
                <a:spcPct val="115000"/>
              </a:lnSpc>
              <a:spcAft>
                <a:spcPts val="800"/>
              </a:spcAft>
              <a:buNone/>
            </a:pPr>
            <a:r>
              <a:rPr lang="en-GB" sz="1800" kern="100" dirty="0">
                <a:effectLst/>
                <a:latin typeface="+mj-lt"/>
                <a:ea typeface="Aptos" panose="020B0004020202020204" pitchFamily="34" charset="0"/>
                <a:cs typeface="Times New Roman" panose="02020603050405020304" pitchFamily="18" charset="0"/>
              </a:rPr>
              <a:t>The children will be sleeping in 15 x standard bell tents. </a:t>
            </a:r>
          </a:p>
          <a:p>
            <a:pPr>
              <a:lnSpc>
                <a:spcPct val="115000"/>
              </a:lnSpc>
              <a:spcAft>
                <a:spcPts val="800"/>
              </a:spcAft>
              <a:buNone/>
            </a:pPr>
            <a:r>
              <a:rPr lang="en-GB" sz="1800" kern="100" dirty="0">
                <a:effectLst/>
                <a:latin typeface="+mj-lt"/>
                <a:ea typeface="Aptos" panose="020B0004020202020204" pitchFamily="34" charset="0"/>
                <a:cs typeface="Times New Roman" panose="02020603050405020304" pitchFamily="18" charset="0"/>
              </a:rPr>
              <a:t>We plan on 8-9 students per bell tent. </a:t>
            </a:r>
          </a:p>
          <a:p>
            <a:pPr>
              <a:lnSpc>
                <a:spcPct val="115000"/>
              </a:lnSpc>
              <a:spcAft>
                <a:spcPts val="800"/>
              </a:spcAft>
              <a:buNone/>
            </a:pPr>
            <a:r>
              <a:rPr lang="en-GB" kern="100" dirty="0">
                <a:latin typeface="+mj-lt"/>
                <a:ea typeface="Aptos" panose="020B0004020202020204" pitchFamily="34" charset="0"/>
                <a:cs typeface="Times New Roman" panose="02020603050405020304" pitchFamily="18" charset="0"/>
              </a:rPr>
              <a:t>The children will travel by train across to Birchington and walk to </a:t>
            </a:r>
            <a:r>
              <a:rPr lang="en-GB" kern="100" dirty="0" err="1">
                <a:latin typeface="+mj-lt"/>
                <a:ea typeface="Aptos" panose="020B0004020202020204" pitchFamily="34" charset="0"/>
                <a:cs typeface="Times New Roman" panose="02020603050405020304" pitchFamily="18" charset="0"/>
              </a:rPr>
              <a:t>Quex</a:t>
            </a:r>
            <a:r>
              <a:rPr lang="en-GB" kern="100" dirty="0">
                <a:latin typeface="+mj-lt"/>
                <a:ea typeface="Aptos" panose="020B0004020202020204" pitchFamily="34" charset="0"/>
                <a:cs typeface="Times New Roman" panose="02020603050405020304" pitchFamily="18" charset="0"/>
              </a:rPr>
              <a:t> for activities – children will need to bring a pack lunch! </a:t>
            </a:r>
          </a:p>
          <a:p>
            <a:pPr>
              <a:lnSpc>
                <a:spcPct val="115000"/>
              </a:lnSpc>
              <a:spcAft>
                <a:spcPts val="800"/>
              </a:spcAft>
              <a:buNone/>
            </a:pPr>
            <a:r>
              <a:rPr lang="en-GB" kern="100" dirty="0">
                <a:latin typeface="+mj-lt"/>
                <a:ea typeface="Aptos" panose="020B0004020202020204" pitchFamily="34" charset="0"/>
                <a:cs typeface="Times New Roman" panose="02020603050405020304" pitchFamily="18" charset="0"/>
              </a:rPr>
              <a:t>The school minibus will take the children’s kit to </a:t>
            </a:r>
            <a:r>
              <a:rPr lang="en-GB" kern="100" dirty="0" err="1">
                <a:latin typeface="+mj-lt"/>
                <a:ea typeface="Aptos" panose="020B0004020202020204" pitchFamily="34" charset="0"/>
                <a:cs typeface="Times New Roman" panose="02020603050405020304" pitchFamily="18" charset="0"/>
              </a:rPr>
              <a:t>Quex</a:t>
            </a:r>
            <a:r>
              <a:rPr lang="en-GB" kern="100" dirty="0">
                <a:latin typeface="+mj-lt"/>
                <a:ea typeface="Aptos" panose="020B0004020202020204" pitchFamily="34" charset="0"/>
                <a:cs typeface="Times New Roman" panose="02020603050405020304" pitchFamily="18" charset="0"/>
              </a:rPr>
              <a:t>.</a:t>
            </a:r>
          </a:p>
          <a:p>
            <a:pPr>
              <a:lnSpc>
                <a:spcPct val="115000"/>
              </a:lnSpc>
              <a:spcAft>
                <a:spcPts val="800"/>
              </a:spcAft>
              <a:buNone/>
            </a:pPr>
            <a:endParaRPr lang="en-GB" kern="100" dirty="0">
              <a:latin typeface="+mj-lt"/>
              <a:ea typeface="Aptos" panose="020B0004020202020204" pitchFamily="34" charset="0"/>
              <a:cs typeface="Times New Roman" panose="02020603050405020304" pitchFamily="18" charset="0"/>
            </a:endParaRPr>
          </a:p>
          <a:p>
            <a:r>
              <a:rPr lang="en-GB" b="1" dirty="0">
                <a:latin typeface="+mj-lt"/>
              </a:rPr>
              <a:t>Residential meal order:</a:t>
            </a:r>
          </a:p>
          <a:p>
            <a:endParaRPr lang="en-GB" dirty="0">
              <a:latin typeface="+mj-lt"/>
            </a:endParaRPr>
          </a:p>
          <a:p>
            <a:r>
              <a:rPr lang="en-GB" i="1" dirty="0">
                <a:latin typeface="+mj-lt"/>
              </a:rPr>
              <a:t>Dinner</a:t>
            </a:r>
            <a:r>
              <a:rPr lang="en-GB" dirty="0">
                <a:latin typeface="+mj-lt"/>
              </a:rPr>
              <a:t> - BBQ</a:t>
            </a:r>
          </a:p>
          <a:p>
            <a:endParaRPr lang="en-GB" dirty="0">
              <a:latin typeface="+mj-lt"/>
            </a:endParaRPr>
          </a:p>
          <a:p>
            <a:r>
              <a:rPr lang="en-GB" i="1" dirty="0">
                <a:latin typeface="+mj-lt"/>
              </a:rPr>
              <a:t>Breakfast</a:t>
            </a:r>
            <a:r>
              <a:rPr lang="en-GB" dirty="0">
                <a:latin typeface="+mj-lt"/>
              </a:rPr>
              <a:t> - Cereals, croissants, fruit, hot food (Sausage, egg, beans, bacon), juice</a:t>
            </a:r>
          </a:p>
          <a:p>
            <a:endParaRPr lang="en-GB" i="1" dirty="0">
              <a:latin typeface="+mj-lt"/>
            </a:endParaRPr>
          </a:p>
          <a:p>
            <a:r>
              <a:rPr lang="en-GB" i="1" dirty="0">
                <a:latin typeface="+mj-lt"/>
              </a:rPr>
              <a:t>Lunch</a:t>
            </a:r>
            <a:r>
              <a:rPr lang="en-GB" dirty="0">
                <a:latin typeface="+mj-lt"/>
              </a:rPr>
              <a:t> - packed lunch for Friday is provided – Children to travel by train back to Broadstairs for a 3pm collection from classes. </a:t>
            </a:r>
          </a:p>
          <a:p>
            <a:endParaRPr lang="en-GB" kern="100" dirty="0">
              <a:latin typeface="+mj-lt"/>
              <a:cs typeface="Times New Roman" panose="02020603050405020304" pitchFamily="18" charset="0"/>
            </a:endParaRPr>
          </a:p>
          <a:p>
            <a:r>
              <a:rPr lang="en-GB" kern="100" dirty="0">
                <a:latin typeface="Aptos" panose="020B0004020202020204" pitchFamily="34" charset="0"/>
                <a:cs typeface="Times New Roman" panose="02020603050405020304" pitchFamily="18" charset="0"/>
              </a:rPr>
              <a:t>Minibus to drive kit back</a:t>
            </a:r>
            <a:endParaRPr lang="en-GB" dirty="0">
              <a:latin typeface="+mj-lt"/>
            </a:endParaRPr>
          </a:p>
        </p:txBody>
      </p:sp>
    </p:spTree>
    <p:custDataLst>
      <p:tags r:id="rId1"/>
    </p:custDataLst>
    <p:extLst>
      <p:ext uri="{BB962C8B-B14F-4D97-AF65-F5344CB8AC3E}">
        <p14:creationId xmlns:p14="http://schemas.microsoft.com/office/powerpoint/2010/main" val="177450634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4D95DE-82E6-E6F6-A2A2-EF53FF4BA6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2060848"/>
            <a:ext cx="7806498" cy="4680519"/>
          </a:xfrm>
          <a:prstGeom prst="rect">
            <a:avLst/>
          </a:prstGeom>
        </p:spPr>
      </p:pic>
      <p:pic>
        <p:nvPicPr>
          <p:cNvPr id="4" name="Picture 3">
            <a:extLst>
              <a:ext uri="{FF2B5EF4-FFF2-40B4-BE49-F238E27FC236}">
                <a16:creationId xmlns:a16="http://schemas.microsoft.com/office/drawing/2014/main" id="{6ABA312C-C168-7A87-8B92-0764A6D19B52}"/>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7013213" y="140162"/>
            <a:ext cx="1323932" cy="1323932"/>
          </a:xfrm>
          <a:prstGeom prst="ellipse">
            <a:avLst/>
          </a:prstGeom>
        </p:spPr>
      </p:pic>
    </p:spTree>
    <p:extLst>
      <p:ext uri="{BB962C8B-B14F-4D97-AF65-F5344CB8AC3E}">
        <p14:creationId xmlns:p14="http://schemas.microsoft.com/office/powerpoint/2010/main" val="1285838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4BC39-C448-805E-1A37-1B4716C3DD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E5FEFE-AB73-3FD7-BB89-A9ABEAEB8CCE}"/>
              </a:ext>
            </a:extLst>
          </p:cNvPr>
          <p:cNvSpPr>
            <a:spLocks noGrp="1"/>
          </p:cNvSpPr>
          <p:nvPr>
            <p:ph type="title"/>
          </p:nvPr>
        </p:nvSpPr>
        <p:spPr>
          <a:xfrm>
            <a:off x="457200" y="457489"/>
            <a:ext cx="8229600" cy="936104"/>
          </a:xfrm>
        </p:spPr>
        <p:txBody>
          <a:bodyPr/>
          <a:lstStyle/>
          <a:p>
            <a:pPr algn="ctr"/>
            <a:r>
              <a:rPr lang="en-GB" b="1" u="sng" dirty="0" err="1">
                <a:solidFill>
                  <a:schemeClr val="tx1"/>
                </a:solidFill>
              </a:rPr>
              <a:t>Quex</a:t>
            </a:r>
            <a:endParaRPr lang="en-GB" b="1" u="sng" dirty="0">
              <a:solidFill>
                <a:schemeClr val="tx1"/>
              </a:solidFill>
            </a:endParaRPr>
          </a:p>
        </p:txBody>
      </p:sp>
      <p:pic>
        <p:nvPicPr>
          <p:cNvPr id="5" name="Picture 4">
            <a:extLst>
              <a:ext uri="{FF2B5EF4-FFF2-40B4-BE49-F238E27FC236}">
                <a16:creationId xmlns:a16="http://schemas.microsoft.com/office/drawing/2014/main" id="{988947C9-ECBB-DD44-AA58-B47E3A0B9BD7}"/>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711548" y="100227"/>
            <a:ext cx="1323932" cy="1323932"/>
          </a:xfrm>
          <a:prstGeom prst="ellipse">
            <a:avLst/>
          </a:prstGeom>
        </p:spPr>
      </p:pic>
      <p:graphicFrame>
        <p:nvGraphicFramePr>
          <p:cNvPr id="4" name="Table 3">
            <a:extLst>
              <a:ext uri="{FF2B5EF4-FFF2-40B4-BE49-F238E27FC236}">
                <a16:creationId xmlns:a16="http://schemas.microsoft.com/office/drawing/2014/main" id="{3002C4A0-83C3-FBAB-988E-AA07C982605C}"/>
              </a:ext>
            </a:extLst>
          </p:cNvPr>
          <p:cNvGraphicFramePr>
            <a:graphicFrameLocks noGrp="1"/>
          </p:cNvGraphicFramePr>
          <p:nvPr>
            <p:extLst>
              <p:ext uri="{D42A27DB-BD31-4B8C-83A1-F6EECF244321}">
                <p14:modId xmlns:p14="http://schemas.microsoft.com/office/powerpoint/2010/main" val="2479239557"/>
              </p:ext>
            </p:extLst>
          </p:nvPr>
        </p:nvGraphicFramePr>
        <p:xfrm>
          <a:off x="251520" y="1556793"/>
          <a:ext cx="8229600" cy="5200985"/>
        </p:xfrm>
        <a:graphic>
          <a:graphicData uri="http://schemas.openxmlformats.org/drawingml/2006/table">
            <a:tbl>
              <a:tblPr firstRow="1" firstCol="1" bandRow="1"/>
              <a:tblGrid>
                <a:gridCol w="769067">
                  <a:extLst>
                    <a:ext uri="{9D8B030D-6E8A-4147-A177-3AD203B41FA5}">
                      <a16:colId xmlns:a16="http://schemas.microsoft.com/office/drawing/2014/main" val="1797593966"/>
                    </a:ext>
                  </a:extLst>
                </a:gridCol>
                <a:gridCol w="1218673">
                  <a:extLst>
                    <a:ext uri="{9D8B030D-6E8A-4147-A177-3AD203B41FA5}">
                      <a16:colId xmlns:a16="http://schemas.microsoft.com/office/drawing/2014/main" val="1765844813"/>
                    </a:ext>
                  </a:extLst>
                </a:gridCol>
                <a:gridCol w="947727">
                  <a:extLst>
                    <a:ext uri="{9D8B030D-6E8A-4147-A177-3AD203B41FA5}">
                      <a16:colId xmlns:a16="http://schemas.microsoft.com/office/drawing/2014/main" val="3829759458"/>
                    </a:ext>
                  </a:extLst>
                </a:gridCol>
                <a:gridCol w="802195">
                  <a:extLst>
                    <a:ext uri="{9D8B030D-6E8A-4147-A177-3AD203B41FA5}">
                      <a16:colId xmlns:a16="http://schemas.microsoft.com/office/drawing/2014/main" val="3083489844"/>
                    </a:ext>
                  </a:extLst>
                </a:gridCol>
                <a:gridCol w="1089708">
                  <a:extLst>
                    <a:ext uri="{9D8B030D-6E8A-4147-A177-3AD203B41FA5}">
                      <a16:colId xmlns:a16="http://schemas.microsoft.com/office/drawing/2014/main" val="2747425446"/>
                    </a:ext>
                  </a:extLst>
                </a:gridCol>
                <a:gridCol w="802195">
                  <a:extLst>
                    <a:ext uri="{9D8B030D-6E8A-4147-A177-3AD203B41FA5}">
                      <a16:colId xmlns:a16="http://schemas.microsoft.com/office/drawing/2014/main" val="2481950245"/>
                    </a:ext>
                  </a:extLst>
                </a:gridCol>
                <a:gridCol w="838873">
                  <a:extLst>
                    <a:ext uri="{9D8B030D-6E8A-4147-A177-3AD203B41FA5}">
                      <a16:colId xmlns:a16="http://schemas.microsoft.com/office/drawing/2014/main" val="4032442806"/>
                    </a:ext>
                  </a:extLst>
                </a:gridCol>
                <a:gridCol w="1761162">
                  <a:extLst>
                    <a:ext uri="{9D8B030D-6E8A-4147-A177-3AD203B41FA5}">
                      <a16:colId xmlns:a16="http://schemas.microsoft.com/office/drawing/2014/main" val="3637189035"/>
                    </a:ext>
                  </a:extLst>
                </a:gridCol>
              </a:tblGrid>
              <a:tr h="372019">
                <a:tc>
                  <a:txBody>
                    <a:bodyPr/>
                    <a:lstStyle/>
                    <a:p>
                      <a:pPr>
                        <a:lnSpc>
                          <a:spcPct val="115000"/>
                        </a:lnSpc>
                        <a:spcAft>
                          <a:spcPts val="800"/>
                        </a:spcAft>
                        <a:buNone/>
                      </a:pPr>
                      <a:r>
                        <a:rPr lang="en-GB" sz="900" b="1" kern="100">
                          <a:effectLst/>
                          <a:latin typeface="Aptos" panose="020B0004020202020204" pitchFamily="34" charset="0"/>
                          <a:ea typeface="Aptos" panose="020B0004020202020204" pitchFamily="34" charset="0"/>
                          <a:cs typeface="Times New Roman" panose="02020603050405020304" pitchFamily="18" charset="0"/>
                        </a:rPr>
                        <a:t>DAY 1</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b="1" kern="100">
                          <a:effectLst/>
                          <a:latin typeface="Aptos" panose="020B0004020202020204" pitchFamily="34" charset="0"/>
                          <a:ea typeface="Aptos" panose="020B0004020202020204" pitchFamily="34" charset="0"/>
                          <a:cs typeface="Times New Roman" panose="02020603050405020304" pitchFamily="18" charset="0"/>
                        </a:rPr>
                        <a:t>Upton Junior School</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05064603"/>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Group</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10.30-1130</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11.45-12.45</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1345-1445</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1500-1600</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1615-1715</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1730-1830</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1830-2000</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706817698"/>
                  </a:ext>
                </a:extLst>
              </a:tr>
              <a:tr h="372019">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Gel Battle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Farming adventures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FP&amp; Animals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Orienteering</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Bush Craft</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DINNER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EA72E"/>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Campfire and evening play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71969204"/>
                  </a:ext>
                </a:extLst>
              </a:tr>
              <a:tr h="372019">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2</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Gel Battle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Farming adventures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FP &amp; Animals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Orienteering</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Archery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DINNER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EA72E"/>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Campfire and evening play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05383288"/>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3</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Farming Adventure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Gel Battle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Orienteering</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Archery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Bush Craft</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DINNER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EA72E"/>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Campfire and evening play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25870325"/>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4</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Farming Adventure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Gel Battle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Archery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Bush Craft</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FP&amp; Animals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DINNER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EA72E"/>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Campfire and evening play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11912744"/>
                  </a:ext>
                </a:extLst>
              </a:tr>
              <a:tr h="372019">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5</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FP &amp; Animals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Archery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Gel battle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Farming Adventures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Orienteering</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DINNER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EA72E"/>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Campfire and evening play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1568357"/>
                  </a:ext>
                </a:extLst>
              </a:tr>
              <a:tr h="372019">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6</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Archery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Bush Craft</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Gel battle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Farming Adventures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Orienteering</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DINNER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EA72E"/>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Campfire and evening play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94555649"/>
                  </a:ext>
                </a:extLst>
              </a:tr>
              <a:tr h="185605">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576653628"/>
                  </a:ext>
                </a:extLst>
              </a:tr>
              <a:tr h="185605">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2829738107"/>
                  </a:ext>
                </a:extLst>
              </a:tr>
              <a:tr h="185605">
                <a:tc>
                  <a:txBody>
                    <a:bodyPr/>
                    <a:lstStyle/>
                    <a:p>
                      <a:pPr>
                        <a:lnSpc>
                          <a:spcPct val="115000"/>
                        </a:lnSpc>
                        <a:spcAft>
                          <a:spcPts val="800"/>
                        </a:spcAft>
                        <a:buNone/>
                      </a:pPr>
                      <a:r>
                        <a:rPr lang="en-GB" sz="900" b="1" kern="100">
                          <a:effectLst/>
                          <a:latin typeface="Aptos" panose="020B0004020202020204" pitchFamily="34" charset="0"/>
                          <a:ea typeface="Aptos" panose="020B0004020202020204" pitchFamily="34" charset="0"/>
                          <a:cs typeface="Times New Roman" panose="02020603050405020304" pitchFamily="18" charset="0"/>
                        </a:rPr>
                        <a:t>DAY 2 </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 </a:t>
                      </a: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3601041914"/>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Group</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0930-1030</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1045-1145</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c.1300</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3643787850"/>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1</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Archery</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Golf</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LEAVE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3100438415"/>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2</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Bush Craft</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Golf</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LEAVE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3026585656"/>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3</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Golf</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FP &amp; Animals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LEAVE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439214323"/>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4</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Golf</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Orienteering</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LEAVE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3306131620"/>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5</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Bush Craft</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Golf</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LEAVE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1914174546"/>
                  </a:ext>
                </a:extLst>
              </a:tr>
              <a:tr h="185605">
                <a:tc>
                  <a:txBody>
                    <a:bodyPr/>
                    <a:lstStyle/>
                    <a:p>
                      <a:pPr>
                        <a:lnSpc>
                          <a:spcPct val="115000"/>
                        </a:lnSpc>
                        <a:spcAft>
                          <a:spcPts val="800"/>
                        </a:spcAft>
                        <a:buNone/>
                      </a:pPr>
                      <a:r>
                        <a:rPr lang="en-GB" sz="900" b="1"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6</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Golf</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FP &amp; Animals</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LEAVE</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1504495560"/>
                  </a:ext>
                </a:extLst>
              </a:tr>
              <a:tr h="185605">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2266191057"/>
                  </a:ext>
                </a:extLst>
              </a:tr>
              <a:tr h="185605">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1461566182"/>
                  </a:ext>
                </a:extLst>
              </a:tr>
              <a:tr h="185605">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nSpc>
                          <a:spcPct val="115000"/>
                        </a:lnSpc>
                        <a:spcAft>
                          <a:spcPts val="800"/>
                        </a:spcAft>
                        <a:buNone/>
                      </a:pPr>
                      <a:r>
                        <a:rPr lang="en-GB" sz="9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Info</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137061243"/>
                  </a:ext>
                </a:extLst>
              </a:tr>
              <a:tr h="185605">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129 children</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extLst>
                  <a:ext uri="{0D108BD9-81ED-4DB2-BD59-A6C34878D82A}">
                    <a16:rowId xmlns:a16="http://schemas.microsoft.com/office/drawing/2014/main" val="4020835075"/>
                  </a:ext>
                </a:extLst>
              </a:tr>
              <a:tr h="185605">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nSpc>
                          <a:spcPct val="115000"/>
                        </a:lnSpc>
                        <a:spcAft>
                          <a:spcPts val="800"/>
                        </a:spcAft>
                        <a:buNone/>
                      </a:pPr>
                      <a:r>
                        <a:rPr lang="en-GB" sz="900" kern="100">
                          <a:effectLst/>
                          <a:latin typeface="Aptos" panose="020B0004020202020204" pitchFamily="34" charset="0"/>
                          <a:ea typeface="Aptos" panose="020B0004020202020204" pitchFamily="34" charset="0"/>
                          <a:cs typeface="Times New Roman" panose="02020603050405020304" pitchFamily="18" charset="0"/>
                        </a:rPr>
                        <a:t>c11 staff</a:t>
                      </a:r>
                    </a:p>
                  </a:txBody>
                  <a:tcPr marL="7125" marR="7125" marT="71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7125" marR="7125" marT="7125" marB="0" anchor="b">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0" marR="0" marT="0" marB="0" anchor="ctr">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0" marR="0" marT="0" marB="0" anchor="ctr">
                    <a:lnL>
                      <a:noFill/>
                    </a:lnL>
                    <a:lnR>
                      <a:noFill/>
                    </a:lnR>
                    <a:lnT>
                      <a:noFill/>
                    </a:lnT>
                    <a:lnB>
                      <a:noFill/>
                    </a:lnB>
                    <a:noFill/>
                  </a:tcPr>
                </a:tc>
                <a:tc>
                  <a:txBody>
                    <a:bodyPr/>
                    <a:lstStyle/>
                    <a:p>
                      <a:pPr>
                        <a:lnSpc>
                          <a:spcPct val="115000"/>
                        </a:lnSpc>
                        <a:buNone/>
                      </a:pPr>
                      <a:endParaRPr lang="en-GB" sz="900" kern="100">
                        <a:effectLst/>
                        <a:latin typeface="Aptos" panose="020B0004020202020204" pitchFamily="34" charset="0"/>
                      </a:endParaRPr>
                    </a:p>
                  </a:txBody>
                  <a:tcPr marL="0" marR="0" marT="0" marB="0" anchor="ctr">
                    <a:lnL>
                      <a:noFill/>
                    </a:lnL>
                    <a:lnR>
                      <a:noFill/>
                    </a:lnR>
                    <a:lnT>
                      <a:noFill/>
                    </a:lnT>
                    <a:lnB>
                      <a:noFill/>
                    </a:lnB>
                    <a:noFill/>
                  </a:tcPr>
                </a:tc>
                <a:tc>
                  <a:txBody>
                    <a:bodyPr/>
                    <a:lstStyle/>
                    <a:p>
                      <a:pPr>
                        <a:lnSpc>
                          <a:spcPct val="115000"/>
                        </a:lnSpc>
                        <a:buNone/>
                      </a:pPr>
                      <a:endParaRPr lang="en-GB" sz="900" kern="100" dirty="0">
                        <a:effectLst/>
                        <a:latin typeface="Aptos" panose="020B0004020202020204" pitchFamily="34" charset="0"/>
                      </a:endParaRPr>
                    </a:p>
                  </a:txBody>
                  <a:tcPr marL="0" marR="0" marT="0" marB="0" anchor="ctr">
                    <a:lnL>
                      <a:noFill/>
                    </a:lnL>
                    <a:lnR>
                      <a:noFill/>
                    </a:lnR>
                    <a:lnT>
                      <a:noFill/>
                    </a:lnT>
                    <a:lnB>
                      <a:noFill/>
                    </a:lnB>
                    <a:noFill/>
                  </a:tcPr>
                </a:tc>
                <a:extLst>
                  <a:ext uri="{0D108BD9-81ED-4DB2-BD59-A6C34878D82A}">
                    <a16:rowId xmlns:a16="http://schemas.microsoft.com/office/drawing/2014/main" val="351514132"/>
                  </a:ext>
                </a:extLst>
              </a:tr>
            </a:tbl>
          </a:graphicData>
        </a:graphic>
      </p:graphicFrame>
    </p:spTree>
    <p:custDataLst>
      <p:tags r:id="rId1"/>
    </p:custDataLst>
    <p:extLst>
      <p:ext uri="{BB962C8B-B14F-4D97-AF65-F5344CB8AC3E}">
        <p14:creationId xmlns:p14="http://schemas.microsoft.com/office/powerpoint/2010/main" val="211074825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BC517-6A4D-4B9E-5CC0-EA30758979F3}"/>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F855BA7C-2966-DEC9-D590-0D7A9D7176E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98036798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3|1.3|0.6|0.5|0.6|0.6|0.6"/>
</p:tagLst>
</file>

<file path=ppt/tags/tag2.xml><?xml version="1.0" encoding="utf-8"?>
<p:tagLst xmlns:a="http://schemas.openxmlformats.org/drawingml/2006/main" xmlns:r="http://schemas.openxmlformats.org/officeDocument/2006/relationships" xmlns:p="http://schemas.openxmlformats.org/presentationml/2006/main">
  <p:tag name="TIMING" val="|0.3|1.3|0.6|0.5|0.6|0.6|0.6"/>
</p:tagLst>
</file>

<file path=ppt/tags/tag3.xml><?xml version="1.0" encoding="utf-8"?>
<p:tagLst xmlns:a="http://schemas.openxmlformats.org/drawingml/2006/main" xmlns:r="http://schemas.openxmlformats.org/officeDocument/2006/relationships" xmlns:p="http://schemas.openxmlformats.org/presentationml/2006/main">
  <p:tag name="TIMING" val="|0.3|1.3|0.6|0.5|0.6|0.6|0.6"/>
</p:tagLst>
</file>

<file path=ppt/tags/tag4.xml><?xml version="1.0" encoding="utf-8"?>
<p:tagLst xmlns:a="http://schemas.openxmlformats.org/drawingml/2006/main" xmlns:r="http://schemas.openxmlformats.org/officeDocument/2006/relationships" xmlns:p="http://schemas.openxmlformats.org/presentationml/2006/main">
  <p:tag name="TIMING" val="|0.3|1.3|0.6|0.5|0.6|0.6|0.6"/>
</p:tagLst>
</file>

<file path=ppt/tags/tag5.xml><?xml version="1.0" encoding="utf-8"?>
<p:tagLst xmlns:a="http://schemas.openxmlformats.org/drawingml/2006/main" xmlns:r="http://schemas.openxmlformats.org/officeDocument/2006/relationships" xmlns:p="http://schemas.openxmlformats.org/presentationml/2006/main">
  <p:tag name="TIMING" val="|0.3|1.3|0.6|0.5|0.6|0.6|0.6"/>
</p:tagLst>
</file>

<file path=ppt/tags/tag6.xml><?xml version="1.0" encoding="utf-8"?>
<p:tagLst xmlns:a="http://schemas.openxmlformats.org/drawingml/2006/main" xmlns:r="http://schemas.openxmlformats.org/officeDocument/2006/relationships" xmlns:p="http://schemas.openxmlformats.org/presentationml/2006/main">
  <p:tag name="TIMING" val="|0.3|1.3|0.6|0.5|0.6|0.6|0.6"/>
</p:tagLst>
</file>

<file path=ppt/tags/tag7.xml><?xml version="1.0" encoding="utf-8"?>
<p:tagLst xmlns:a="http://schemas.openxmlformats.org/drawingml/2006/main" xmlns:r="http://schemas.openxmlformats.org/officeDocument/2006/relationships" xmlns:p="http://schemas.openxmlformats.org/presentationml/2006/main">
  <p:tag name="TIMING" val="|0.3|1.3|0.6|0.5|0.6|0.6|0.6"/>
</p:tagLst>
</file>

<file path=ppt/tags/tag8.xml><?xml version="1.0" encoding="utf-8"?>
<p:tagLst xmlns:a="http://schemas.openxmlformats.org/drawingml/2006/main" xmlns:r="http://schemas.openxmlformats.org/officeDocument/2006/relationships" xmlns:p="http://schemas.openxmlformats.org/presentationml/2006/main">
  <p:tag name="TIMING" val="|0.3|1.3|0.6|0.5|0.6|0.6|0.6"/>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02B92504F91CE46B0FB4C4D48F25CBC" ma:contentTypeVersion="18" ma:contentTypeDescription="Create a new document." ma:contentTypeScope="" ma:versionID="984c341b7e35b4252786b51aef5f57be">
  <xsd:schema xmlns:xsd="http://www.w3.org/2001/XMLSchema" xmlns:xs="http://www.w3.org/2001/XMLSchema" xmlns:p="http://schemas.microsoft.com/office/2006/metadata/properties" xmlns:ns2="0475cc9d-5e09-4024-9f6c-d5e25b5a8d1c" xmlns:ns3="82bf742c-28af-4b22-825a-be22ea25a822" targetNamespace="http://schemas.microsoft.com/office/2006/metadata/properties" ma:root="true" ma:fieldsID="a3bd46e5d46fc1e39f0392c77022ad72" ns2:_="" ns3:_="">
    <xsd:import namespace="0475cc9d-5e09-4024-9f6c-d5e25b5a8d1c"/>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75cc9d-5e09-4024-9f6c-d5e25b5a8d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475cc9d-5e09-4024-9f6c-d5e25b5a8d1c">
      <Terms xmlns="http://schemas.microsoft.com/office/infopath/2007/PartnerControls"/>
    </lcf76f155ced4ddcb4097134ff3c332f>
    <TaxCatchAll xmlns="82bf742c-28af-4b22-825a-be22ea25a822" xsi:nil="true"/>
  </documentManagement>
</p:properties>
</file>

<file path=customXml/itemProps1.xml><?xml version="1.0" encoding="utf-8"?>
<ds:datastoreItem xmlns:ds="http://schemas.openxmlformats.org/officeDocument/2006/customXml" ds:itemID="{71CAAB37-E8F7-46DD-B5E4-31C508076D76}">
  <ds:schemaRefs>
    <ds:schemaRef ds:uri="http://schemas.microsoft.com/sharepoint/v3/contenttype/forms"/>
  </ds:schemaRefs>
</ds:datastoreItem>
</file>

<file path=customXml/itemProps2.xml><?xml version="1.0" encoding="utf-8"?>
<ds:datastoreItem xmlns:ds="http://schemas.openxmlformats.org/officeDocument/2006/customXml" ds:itemID="{7B942A76-6A3F-4E26-9F6C-6D152C63C4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75cc9d-5e09-4024-9f6c-d5e25b5a8d1c"/>
    <ds:schemaRef ds:uri="82bf742c-28af-4b22-825a-be22ea25a8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FEC8545-B47A-45DE-A9A9-396091758AAC}">
  <ds:schemaRefs>
    <ds:schemaRef ds:uri="http://schemas.microsoft.com/office/2006/metadata/properties"/>
    <ds:schemaRef ds:uri="http://schemas.microsoft.com/office/infopath/2007/PartnerControls"/>
    <ds:schemaRef ds:uri="0475cc9d-5e09-4024-9f6c-d5e25b5a8d1c"/>
    <ds:schemaRef ds:uri="82bf742c-28af-4b22-825a-be22ea25a822"/>
  </ds:schemaRefs>
</ds:datastoreItem>
</file>

<file path=docProps/app.xml><?xml version="1.0" encoding="utf-8"?>
<Properties xmlns="http://schemas.openxmlformats.org/officeDocument/2006/extended-properties" xmlns:vt="http://schemas.openxmlformats.org/officeDocument/2006/docPropsVTypes">
  <Template>Flow</Template>
  <TotalTime>0</TotalTime>
  <Words>1503</Words>
  <Application>Microsoft Office PowerPoint</Application>
  <PresentationFormat>On-screen Show (4:3)</PresentationFormat>
  <Paragraphs>308</Paragraphs>
  <Slides>12</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vt:i4>
      </vt:variant>
    </vt:vector>
  </HeadingPairs>
  <TitlesOfParts>
    <vt:vector size="23" baseType="lpstr">
      <vt:lpstr>-apple-system</vt:lpstr>
      <vt:lpstr>Aptos</vt:lpstr>
      <vt:lpstr>Arial</vt:lpstr>
      <vt:lpstr>Calibri</vt:lpstr>
      <vt:lpstr>Constantia</vt:lpstr>
      <vt:lpstr>Inter</vt:lpstr>
      <vt:lpstr>Söhne</vt:lpstr>
      <vt:lpstr>Wingdings</vt:lpstr>
      <vt:lpstr>Wingdings 2</vt:lpstr>
      <vt:lpstr>XCCW Joined 8a</vt:lpstr>
      <vt:lpstr>Flow</vt:lpstr>
      <vt:lpstr>PowerPoint Presentation</vt:lpstr>
      <vt:lpstr>Activity Week</vt:lpstr>
      <vt:lpstr>PowerPoint Presentation</vt:lpstr>
      <vt:lpstr>Activity Week</vt:lpstr>
      <vt:lpstr>Safety </vt:lpstr>
      <vt:lpstr>Canoe Wilde </vt:lpstr>
      <vt:lpstr>Chatham Snowboard Centre</vt:lpstr>
      <vt:lpstr>Ninja Warrior</vt:lpstr>
      <vt:lpstr>Quex</vt:lpstr>
      <vt:lpstr>PowerPoint Presentation</vt:lpstr>
      <vt:lpstr>Quex</vt:lpstr>
      <vt:lpstr>Any questions?</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Upton SATs awareness Evening 4th April 2011</dc:title>
  <dc:creator>blunden</dc:creator>
  <cp:lastModifiedBy>Ross Kettle</cp:lastModifiedBy>
  <cp:revision>107</cp:revision>
  <cp:lastPrinted>2024-04-29T11:11:21Z</cp:lastPrinted>
  <dcterms:created xsi:type="dcterms:W3CDTF">2011-04-01T13:42:19Z</dcterms:created>
  <dcterms:modified xsi:type="dcterms:W3CDTF">2026-05-19T08:38:45Z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0x010100E02B92504F91CE46B0FB4C4D48F25CBC</vt:lpwstr>
  </property>
</Properties>
</file>