
<file path=[Content_Types].xml><?xml version="1.0" encoding="utf-8"?>
<Types xmlns="http://schemas.openxmlformats.org/package/2006/content-types">
  <Default Extension="png" ContentType="image/png"/>
  <Default Extension="m4a" ContentType="audio/mp4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4"/>
  </p:sldMasterIdLst>
  <p:notesMasterIdLst>
    <p:notesMasterId r:id="rId31"/>
  </p:notesMasterIdLst>
  <p:handoutMasterIdLst>
    <p:handoutMasterId r:id="rId32"/>
  </p:handoutMasterIdLst>
  <p:sldIdLst>
    <p:sldId id="256" r:id="rId5"/>
    <p:sldId id="277" r:id="rId6"/>
    <p:sldId id="257" r:id="rId7"/>
    <p:sldId id="261" r:id="rId8"/>
    <p:sldId id="271" r:id="rId9"/>
    <p:sldId id="260" r:id="rId10"/>
    <p:sldId id="262" r:id="rId11"/>
    <p:sldId id="264" r:id="rId12"/>
    <p:sldId id="311" r:id="rId13"/>
    <p:sldId id="341" r:id="rId14"/>
    <p:sldId id="339" r:id="rId15"/>
    <p:sldId id="266" r:id="rId16"/>
    <p:sldId id="340" r:id="rId17"/>
    <p:sldId id="342" r:id="rId18"/>
    <p:sldId id="267" r:id="rId19"/>
    <p:sldId id="343" r:id="rId20"/>
    <p:sldId id="344" r:id="rId21"/>
    <p:sldId id="345" r:id="rId22"/>
    <p:sldId id="322" r:id="rId23"/>
    <p:sldId id="350" r:id="rId24"/>
    <p:sldId id="355" r:id="rId25"/>
    <p:sldId id="351" r:id="rId26"/>
    <p:sldId id="352" r:id="rId27"/>
    <p:sldId id="338" r:id="rId28"/>
    <p:sldId id="269" r:id="rId29"/>
    <p:sldId id="354" r:id="rId30"/>
  </p:sldIdLst>
  <p:sldSz cx="9144000" cy="6858000" type="screen4x3"/>
  <p:notesSz cx="6888163" cy="10018713"/>
  <p:defaultTextStyle>
    <a:defPPr>
      <a:defRPr lang="en-GB"/>
    </a:defPPr>
    <a:lvl1pPr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CC"/>
    <a:srgbClr val="E3DBD3"/>
    <a:srgbClr val="E6E3D0"/>
    <a:srgbClr val="E1DEC5"/>
    <a:srgbClr val="FF9900"/>
    <a:srgbClr val="99FF6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79" autoAdjust="0"/>
    <p:restoredTop sz="94660" autoAdjust="0"/>
  </p:normalViewPr>
  <p:slideViewPr>
    <p:cSldViewPr>
      <p:cViewPr varScale="1">
        <p:scale>
          <a:sx n="109" d="100"/>
          <a:sy n="109" d="100"/>
        </p:scale>
        <p:origin x="163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871" cy="50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300">
                <a:latin typeface="Century Gothic" pitchFamily="34" charset="0"/>
              </a:defRPr>
            </a:lvl1pPr>
          </a:lstStyle>
          <a:p>
            <a:endParaRPr lang="en-GB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3292" y="0"/>
            <a:ext cx="2984871" cy="50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entury Gothic" pitchFamily="34" charset="0"/>
              </a:defRPr>
            </a:lvl1pPr>
          </a:lstStyle>
          <a:p>
            <a:endParaRPr lang="en-GB"/>
          </a:p>
        </p:txBody>
      </p:sp>
      <p:sp>
        <p:nvSpPr>
          <p:cNvPr id="1187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17777"/>
            <a:ext cx="2984871" cy="50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300">
                <a:latin typeface="Century Gothic" pitchFamily="34" charset="0"/>
              </a:defRPr>
            </a:lvl1pPr>
          </a:lstStyle>
          <a:p>
            <a:endParaRPr lang="en-GB"/>
          </a:p>
        </p:txBody>
      </p:sp>
      <p:sp>
        <p:nvSpPr>
          <p:cNvPr id="1187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3292" y="9517777"/>
            <a:ext cx="2984871" cy="50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entury Gothic" pitchFamily="34" charset="0"/>
              </a:defRPr>
            </a:lvl1pPr>
          </a:lstStyle>
          <a:p>
            <a:fld id="{6FA24F40-738A-481B-94F0-74ECFACDD97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69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871" cy="50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3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1698" y="0"/>
            <a:ext cx="2984871" cy="50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6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9800" y="750888"/>
            <a:ext cx="5008563" cy="37576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6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817" y="4758889"/>
            <a:ext cx="5510530" cy="4508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6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16038"/>
            <a:ext cx="2984871" cy="50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3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6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1698" y="9516038"/>
            <a:ext cx="2984871" cy="50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06" tIns="48303" rIns="96606" bIns="4830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Times New Roman" pitchFamily="18" charset="0"/>
              </a:defRPr>
            </a:lvl1pPr>
          </a:lstStyle>
          <a:p>
            <a:fld id="{84012E21-BA42-4208-8AAE-1FF217FB8F0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2959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012E21-BA42-4208-8AAE-1FF217FB8F0B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012E21-BA42-4208-8AAE-1FF217FB8F0B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012E21-BA42-4208-8AAE-1FF217FB8F0B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012E21-BA42-4208-8AAE-1FF217FB8F0B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404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012E21-BA42-4208-8AAE-1FF217FB8F0B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DD817-32A6-4E82-8AFE-FD3CD41EF6C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588414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54515-82EF-404D-B337-5D2F00C5C99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513833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D057-9E9F-4B8A-A3BF-8D0775A5CB7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730081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E1151-D032-4303-B336-964F3298284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413692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FB5FF-33ED-4130-BA73-B9332C79F8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865848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1442C-AD09-4131-B37F-8CCEF8C7E2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509892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F6EC4-0B81-4326-90AE-C22073A119F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50531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D0445-01D2-487F-A882-ABCBC8B296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63895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DFF27-5418-4C57-9C75-2E54620B9D5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789955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FFFE-FCD3-4A1E-90F7-1D62CE1A02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1827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FFFE-FCD3-4A1E-90F7-1D62CE1A0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065790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FFFE-FCD3-4A1E-90F7-1D62CE1A02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141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FFFE-FCD3-4A1E-90F7-1D62CE1A02D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0402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7FFFE-FCD3-4A1E-90F7-1D62CE1A02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584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C1BFD-9E73-4B59-9912-DA664EF3CC4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03607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587D-16EB-4422-B937-CA9F29E9E0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200447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3E04C-0270-4028-9D8B-8A0FDC8B8622}" type="datetime1">
              <a:rPr lang="en-GB" smtClean="0"/>
              <a:pPr/>
              <a:t>04/06/2020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Collaboration, Autonomy, Diversity, Enquiry, Aspiration, Challenge, Engagement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5689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</p:sldLayoutIdLst>
  <p:transition spd="slow">
    <p:random/>
  </p:transition>
  <p:timing>
    <p:tnLst>
      <p:par>
        <p:cTn id="1" dur="indefinite" restart="never" nodeType="tmRoot"/>
      </p:par>
    </p:tnLst>
  </p:timing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8.m4a"/><Relationship Id="rId7" Type="http://schemas.openxmlformats.org/officeDocument/2006/relationships/image" Target="../media/image3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wmf"/><Relationship Id="rId5" Type="http://schemas.openxmlformats.org/officeDocument/2006/relationships/slideLayout" Target="../slideLayouts/slideLayout4.xml"/><Relationship Id="rId4" Type="http://schemas.openxmlformats.org/officeDocument/2006/relationships/audio" Target="../media/media8.m4a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189522"/>
            <a:ext cx="8534400" cy="1143000"/>
          </a:xfrm>
        </p:spPr>
        <p:txBody>
          <a:bodyPr/>
          <a:lstStyle/>
          <a:p>
            <a:r>
              <a:rPr lang="en-GB" sz="6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Upton Junior </a:t>
            </a:r>
            <a:r>
              <a:rPr lang="en-GB" sz="6600" b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School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05000" y="5086350"/>
            <a:ext cx="6400800" cy="1771650"/>
          </a:xfrm>
        </p:spPr>
        <p:txBody>
          <a:bodyPr>
            <a:normAutofit fontScale="77500" lnSpcReduction="20000"/>
          </a:bodyPr>
          <a:lstStyle/>
          <a:p>
            <a:r>
              <a:rPr lang="en-GB" sz="8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howcard Gothic" pitchFamily="82" charset="0"/>
              </a:rPr>
              <a:t>P.</a:t>
            </a:r>
            <a:r>
              <a:rPr lang="en-GB" sz="8000" b="1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howcard Gothic" pitchFamily="82" charset="0"/>
              </a:rPr>
              <a:t>E.</a:t>
            </a:r>
            <a:r>
              <a:rPr lang="en-GB" sz="8000" b="1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howcard Gothic" pitchFamily="82" charset="0"/>
              </a:rPr>
              <a:t>S.</a:t>
            </a:r>
            <a:r>
              <a:rPr lang="en-GB" sz="8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howcard Gothic" pitchFamily="82" charset="0"/>
              </a:rPr>
              <a:t>E.</a:t>
            </a:r>
          </a:p>
          <a:p>
            <a:r>
              <a:rPr lang="en-GB" sz="3600" b="1" dirty="0">
                <a:solidFill>
                  <a:schemeClr val="tx2"/>
                </a:solidFill>
                <a:latin typeface="Comic Sans MS" panose="030F0702030302020204" pitchFamily="66" charset="0"/>
              </a:rPr>
              <a:t>P</a:t>
            </a:r>
            <a:r>
              <a:rPr lang="en-GB" sz="3600" b="1" dirty="0">
                <a:latin typeface="Comic Sans MS" panose="030F0702030302020204" pitchFamily="66" charset="0"/>
              </a:rPr>
              <a:t>rocedure for </a:t>
            </a:r>
            <a:r>
              <a:rPr lang="en-GB" sz="3600" b="1" dirty="0">
                <a:solidFill>
                  <a:srgbClr val="009900"/>
                </a:solidFill>
                <a:latin typeface="Comic Sans MS" panose="030F0702030302020204" pitchFamily="66" charset="0"/>
              </a:rPr>
              <a:t>E</a:t>
            </a:r>
            <a:r>
              <a:rPr lang="en-GB" sz="3600" b="1" dirty="0">
                <a:latin typeface="Comic Sans MS" panose="030F0702030302020204" pitchFamily="66" charset="0"/>
              </a:rPr>
              <a:t>ntrance into </a:t>
            </a:r>
            <a:r>
              <a:rPr lang="en-GB" sz="3600" b="1" dirty="0">
                <a:solidFill>
                  <a:srgbClr val="FF9900"/>
                </a:solidFill>
                <a:latin typeface="Comic Sans MS" panose="030F0702030302020204" pitchFamily="66" charset="0"/>
              </a:rPr>
              <a:t>S</a:t>
            </a:r>
            <a:r>
              <a:rPr lang="en-GB" sz="3600" b="1" dirty="0">
                <a:latin typeface="Comic Sans MS" panose="030F0702030302020204" pitchFamily="66" charset="0"/>
              </a:rPr>
              <a:t>econdary </a:t>
            </a:r>
            <a:r>
              <a:rPr lang="en-GB" sz="3600" b="1" dirty="0">
                <a:solidFill>
                  <a:schemeClr val="hlink"/>
                </a:solidFill>
                <a:latin typeface="Comic Sans MS" panose="030F0702030302020204" pitchFamily="66" charset="0"/>
              </a:rPr>
              <a:t>E</a:t>
            </a:r>
            <a:r>
              <a:rPr lang="en-GB" sz="3600" b="1" dirty="0">
                <a:latin typeface="Comic Sans MS" panose="030F0702030302020204" pitchFamily="66" charset="0"/>
              </a:rPr>
              <a:t>ducation</a:t>
            </a:r>
          </a:p>
          <a:p>
            <a:endParaRPr lang="en-GB" b="1" dirty="0">
              <a:latin typeface="Century Gothic" pitchFamily="34" charset="0"/>
            </a:endParaRPr>
          </a:p>
        </p:txBody>
      </p:sp>
      <p:pic>
        <p:nvPicPr>
          <p:cNvPr id="1026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600200"/>
            <a:ext cx="2740025" cy="253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8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50158" y="228600"/>
            <a:ext cx="7993062" cy="1462087"/>
          </a:xfrm>
        </p:spPr>
        <p:txBody>
          <a:bodyPr/>
          <a:lstStyle/>
          <a:p>
            <a:r>
              <a:rPr lang="en-GB" sz="5400" b="1" dirty="0" smtClean="0">
                <a:latin typeface="Comic Sans MS" panose="030F0702030302020204" pitchFamily="66" charset="0"/>
              </a:rPr>
              <a:t>Presentation</a:t>
            </a:r>
            <a:endParaRPr lang="en-GB" sz="5400" b="1" dirty="0">
              <a:latin typeface="Comic Sans MS" panose="030F0702030302020204" pitchFamily="66" charset="0"/>
            </a:endParaRP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410598" y="1690687"/>
            <a:ext cx="8232622" cy="4114800"/>
          </a:xfrm>
        </p:spPr>
        <p:txBody>
          <a:bodyPr>
            <a:noAutofit/>
          </a:bodyPr>
          <a:lstStyle/>
          <a:p>
            <a: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Types of secondary schools</a:t>
            </a:r>
          </a:p>
          <a:p>
            <a: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PESE process</a:t>
            </a:r>
          </a:p>
          <a:p>
            <a: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Kent Test</a:t>
            </a:r>
          </a:p>
          <a:p>
            <a: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Secondary Common Application Form</a:t>
            </a:r>
            <a:endParaRPr lang="en-GB" sz="4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0325" y="287338"/>
            <a:ext cx="6061075" cy="1462087"/>
          </a:xfrm>
        </p:spPr>
        <p:txBody>
          <a:bodyPr/>
          <a:lstStyle/>
          <a:p>
            <a:r>
              <a:rPr lang="en-GB" sz="5400" b="1" dirty="0">
                <a:latin typeface="Comic Sans MS" panose="030F0702030302020204" pitchFamily="66" charset="0"/>
              </a:rPr>
              <a:t>Milestone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447800"/>
            <a:ext cx="9412288" cy="4992687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r>
              <a:rPr lang="en-GB" sz="3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Leaving Primary </a:t>
            </a: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School</a:t>
            </a: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GB" sz="32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GB" sz="2800" b="1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One class, different Learning Groups</a:t>
            </a:r>
            <a:endParaRPr lang="en-GB" sz="28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GB" sz="2800" b="1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Smaller </a:t>
            </a:r>
            <a:r>
              <a:rPr lang="en-GB" sz="28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environment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r>
              <a:rPr lang="en-GB" sz="3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Entering Secondary </a:t>
            </a: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School</a:t>
            </a: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GB" sz="32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GB" sz="28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Lots of teachers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GB" sz="28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Different classes/groups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GB" sz="28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Large environment</a:t>
            </a:r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48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8674" grpId="0" autoUpdateAnimBg="0"/>
      <p:bldP spid="28675" grpId="0" uiExpand="1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150938" y="214313"/>
            <a:ext cx="6205537" cy="1462087"/>
          </a:xfrm>
        </p:spPr>
        <p:txBody>
          <a:bodyPr/>
          <a:lstStyle/>
          <a:p>
            <a:r>
              <a:rPr lang="en-GB" sz="5400" b="1" dirty="0">
                <a:latin typeface="Comic Sans MS" panose="030F0702030302020204" pitchFamily="66" charset="0"/>
              </a:rPr>
              <a:t>Types of </a:t>
            </a:r>
            <a:r>
              <a:rPr lang="en-GB" sz="5400" b="1" dirty="0" smtClean="0">
                <a:latin typeface="Comic Sans MS" panose="030F0702030302020204" pitchFamily="66" charset="0"/>
              </a:rPr>
              <a:t>schools</a:t>
            </a:r>
            <a:endParaRPr lang="en-GB" sz="5400" b="1" dirty="0">
              <a:latin typeface="Comic Sans MS" panose="030F0702030302020204" pitchFamily="66" charset="0"/>
            </a:endParaRPr>
          </a:p>
        </p:txBody>
      </p:sp>
      <p:sp>
        <p:nvSpPr>
          <p:cNvPr id="32771" name="Rectangle 1027"/>
          <p:cNvSpPr>
            <a:spLocks noGrp="1" noChangeArrowheads="1"/>
          </p:cNvSpPr>
          <p:nvPr>
            <p:ph sz="half" idx="1"/>
          </p:nvPr>
        </p:nvSpPr>
        <p:spPr>
          <a:xfrm>
            <a:off x="443015" y="1382869"/>
            <a:ext cx="3581400" cy="3880772"/>
          </a:xfrm>
        </p:spPr>
        <p:txBody>
          <a:bodyPr>
            <a:noAutofit/>
          </a:bodyPr>
          <a:lstStyle/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4800" b="1" dirty="0">
                <a:solidFill>
                  <a:schemeClr val="accent2"/>
                </a:solidFill>
                <a:latin typeface="Comic Sans MS" pitchFamily="66" charset="0"/>
              </a:rPr>
              <a:t>Grammar</a:t>
            </a: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2800" dirty="0">
                <a:solidFill>
                  <a:schemeClr val="accent2"/>
                </a:solidFill>
                <a:latin typeface="Comic Sans MS" pitchFamily="66" charset="0"/>
              </a:rPr>
              <a:t>More able</a:t>
            </a: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2800" dirty="0">
                <a:solidFill>
                  <a:schemeClr val="accent2"/>
                </a:solidFill>
                <a:latin typeface="Comic Sans MS" pitchFamily="66" charset="0"/>
              </a:rPr>
              <a:t>25%</a:t>
            </a: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2800" dirty="0">
                <a:solidFill>
                  <a:schemeClr val="accent2"/>
                </a:solidFill>
                <a:latin typeface="Comic Sans MS" pitchFamily="66" charset="0"/>
              </a:rPr>
              <a:t>Fast pace</a:t>
            </a: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2800" dirty="0">
                <a:solidFill>
                  <a:schemeClr val="accent2"/>
                </a:solidFill>
                <a:latin typeface="Comic Sans MS" pitchFamily="66" charset="0"/>
              </a:rPr>
              <a:t>Need to keep up</a:t>
            </a:r>
          </a:p>
        </p:txBody>
      </p:sp>
      <p:sp>
        <p:nvSpPr>
          <p:cNvPr id="32772" name="Rectangle 1028"/>
          <p:cNvSpPr>
            <a:spLocks noGrp="1" noChangeArrowheads="1"/>
          </p:cNvSpPr>
          <p:nvPr>
            <p:ph sz="half" idx="2"/>
          </p:nvPr>
        </p:nvSpPr>
        <p:spPr>
          <a:xfrm>
            <a:off x="4419600" y="1299701"/>
            <a:ext cx="3979396" cy="3880773"/>
          </a:xfrm>
        </p:spPr>
        <p:txBody>
          <a:bodyPr>
            <a:normAutofit lnSpcReduction="10000"/>
          </a:bodyPr>
          <a:lstStyle/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5400" b="1" dirty="0">
                <a:solidFill>
                  <a:schemeClr val="accent2"/>
                </a:solidFill>
                <a:latin typeface="Comic Sans MS" pitchFamily="66" charset="0"/>
              </a:rPr>
              <a:t>Wide Ability</a:t>
            </a: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3200" dirty="0">
                <a:solidFill>
                  <a:schemeClr val="accent2"/>
                </a:solidFill>
                <a:latin typeface="Comic Sans MS" pitchFamily="66" charset="0"/>
              </a:rPr>
              <a:t>Mixed ability</a:t>
            </a: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3200" dirty="0">
                <a:solidFill>
                  <a:schemeClr val="accent2"/>
                </a:solidFill>
                <a:latin typeface="Comic Sans MS" pitchFamily="66" charset="0"/>
              </a:rPr>
              <a:t>Most children</a:t>
            </a: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3200" dirty="0">
                <a:solidFill>
                  <a:schemeClr val="accent2"/>
                </a:solidFill>
                <a:latin typeface="Comic Sans MS" pitchFamily="66" charset="0"/>
              </a:rPr>
              <a:t>Slower pace </a:t>
            </a:r>
            <a:r>
              <a:rPr lang="en-GB" sz="3200" b="1" dirty="0">
                <a:solidFill>
                  <a:schemeClr val="accent2"/>
                </a:solidFill>
                <a:latin typeface="Comic Sans MS" pitchFamily="66" charset="0"/>
              </a:rPr>
              <a:t>if</a:t>
            </a:r>
            <a:r>
              <a:rPr lang="en-GB" sz="3200" dirty="0">
                <a:solidFill>
                  <a:schemeClr val="accent2"/>
                </a:solidFill>
                <a:latin typeface="Comic Sans MS" pitchFamily="66" charset="0"/>
              </a:rPr>
              <a:t> necessary</a:t>
            </a:r>
          </a:p>
          <a:p>
            <a:pPr>
              <a:buClr>
                <a:schemeClr val="tx1"/>
              </a:buClr>
              <a:buFont typeface="Wingdings" pitchFamily="2" charset="2"/>
              <a:buNone/>
            </a:pPr>
            <a:endParaRPr lang="en-GB" dirty="0">
              <a:latin typeface="Century Gothic" pitchFamily="34" charset="0"/>
            </a:endParaRPr>
          </a:p>
          <a:p>
            <a:endParaRPr lang="en-GB" dirty="0">
              <a:latin typeface="Century Gothic" pitchFamily="34" charset="0"/>
            </a:endParaRPr>
          </a:p>
        </p:txBody>
      </p:sp>
      <p:sp>
        <p:nvSpPr>
          <p:cNvPr id="32777" name="Text Box 1033"/>
          <p:cNvSpPr txBox="1">
            <a:spLocks noChangeArrowheads="1"/>
          </p:cNvSpPr>
          <p:nvPr/>
        </p:nvSpPr>
        <p:spPr bwMode="auto">
          <a:xfrm>
            <a:off x="-1295400" y="5016025"/>
            <a:ext cx="7315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3200" b="1" dirty="0">
                <a:solidFill>
                  <a:schemeClr val="hlink"/>
                </a:solidFill>
                <a:latin typeface="Century Gothic" pitchFamily="34" charset="0"/>
              </a:rPr>
              <a:t>I</a:t>
            </a:r>
            <a:r>
              <a:rPr lang="en-GB" sz="3200" b="1" dirty="0">
                <a:solidFill>
                  <a:schemeClr val="hlink"/>
                </a:solidFill>
                <a:latin typeface="Comic Sans MS" pitchFamily="66" charset="0"/>
              </a:rPr>
              <a:t>ndependent Schools</a:t>
            </a:r>
          </a:p>
        </p:txBody>
      </p:sp>
      <p:sp>
        <p:nvSpPr>
          <p:cNvPr id="32778" name="Text Box 1034"/>
          <p:cNvSpPr txBox="1">
            <a:spLocks noChangeArrowheads="1"/>
          </p:cNvSpPr>
          <p:nvPr/>
        </p:nvSpPr>
        <p:spPr bwMode="auto">
          <a:xfrm>
            <a:off x="4155551" y="5590660"/>
            <a:ext cx="4114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en-GB" sz="3200" b="1" dirty="0">
                <a:solidFill>
                  <a:srgbClr val="009900"/>
                </a:solidFill>
                <a:latin typeface="Comic Sans MS" pitchFamily="66" charset="0"/>
              </a:rPr>
              <a:t>Special Schools</a:t>
            </a:r>
          </a:p>
        </p:txBody>
      </p:sp>
      <p:sp>
        <p:nvSpPr>
          <p:cNvPr id="8" name="Text Box 1034"/>
          <p:cNvSpPr txBox="1">
            <a:spLocks noChangeArrowheads="1"/>
          </p:cNvSpPr>
          <p:nvPr/>
        </p:nvSpPr>
        <p:spPr bwMode="auto">
          <a:xfrm>
            <a:off x="1967015" y="6175375"/>
            <a:ext cx="4114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en-GB" sz="3200" b="1" dirty="0" smtClean="0">
                <a:solidFill>
                  <a:srgbClr val="0000FF"/>
                </a:solidFill>
                <a:latin typeface="Comic Sans MS" pitchFamily="66" charset="0"/>
              </a:rPr>
              <a:t>Free Schools</a:t>
            </a:r>
            <a:endParaRPr lang="en-GB" sz="32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pic>
        <p:nvPicPr>
          <p:cNvPr id="9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2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7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7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153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2770" grpId="0" autoUpdateAnimBg="0"/>
      <p:bldP spid="32771" grpId="0" uiExpand="1" build="p" autoUpdateAnimBg="0"/>
      <p:bldP spid="32772" grpId="0" uiExpand="1" build="p" autoUpdateAnimBg="0"/>
      <p:bldP spid="32777" grpId="0" autoUpdateAnimBg="0"/>
      <p:bldP spid="32778" grpId="0" autoUpdateAnimBg="0"/>
      <p:bldP spid="8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0"/>
            <a:ext cx="6421437" cy="1462087"/>
          </a:xfrm>
        </p:spPr>
        <p:txBody>
          <a:bodyPr/>
          <a:lstStyle/>
          <a:p>
            <a:r>
              <a:rPr lang="en-GB" sz="5400" b="1" dirty="0">
                <a:latin typeface="Comic Sans MS" panose="030F0702030302020204" pitchFamily="66" charset="0"/>
              </a:rPr>
              <a:t>No Door is Shut</a:t>
            </a:r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762000" y="1905000"/>
            <a:ext cx="3429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3200" b="1" dirty="0">
                <a:solidFill>
                  <a:srgbClr val="009900"/>
                </a:solidFill>
                <a:latin typeface="Comic Sans MS" pitchFamily="66" charset="0"/>
              </a:rPr>
              <a:t>Similar Opportunities</a:t>
            </a: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1143000" y="3429000"/>
            <a:ext cx="2362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2800" b="1" dirty="0">
                <a:latin typeface="Comic Sans MS" pitchFamily="66" charset="0"/>
              </a:rPr>
              <a:t>Similar Curriculum</a:t>
            </a: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1117600" y="4724400"/>
            <a:ext cx="2590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2800" b="1" dirty="0">
                <a:solidFill>
                  <a:schemeClr val="hlink"/>
                </a:solidFill>
                <a:latin typeface="Comic Sans MS" pitchFamily="66" charset="0"/>
              </a:rPr>
              <a:t>Grasp opportunities</a:t>
            </a:r>
          </a:p>
        </p:txBody>
      </p:sp>
      <p:pic>
        <p:nvPicPr>
          <p:cNvPr id="8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4417" y="2136775"/>
            <a:ext cx="2990850" cy="299085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30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5058" grpId="0" autoUpdateAnimBg="0"/>
      <p:bldP spid="45060" grpId="0" autoUpdateAnimBg="0"/>
      <p:bldP spid="45061" grpId="0" autoUpdateAnimBg="0"/>
      <p:bldP spid="4506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214313"/>
            <a:ext cx="5845175" cy="1462087"/>
          </a:xfrm>
        </p:spPr>
        <p:txBody>
          <a:bodyPr/>
          <a:lstStyle/>
          <a:p>
            <a:r>
              <a:rPr lang="en-GB" sz="5400" b="1" dirty="0">
                <a:latin typeface="Comic Sans MS" panose="030F0702030302020204" pitchFamily="66" charset="0"/>
              </a:rPr>
              <a:t>The Curriculum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143000"/>
            <a:ext cx="8229600" cy="5029200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r>
              <a:rPr lang="en-GB" sz="3200" b="1" dirty="0" smtClean="0">
                <a:solidFill>
                  <a:schemeClr val="accent2"/>
                </a:solidFill>
                <a:latin typeface="Comic Sans MS" pitchFamily="66" charset="0"/>
              </a:rPr>
              <a:t>Wherever your child attends….</a:t>
            </a: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GB" sz="3200" b="1" dirty="0" smtClean="0">
              <a:solidFill>
                <a:schemeClr val="accent2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3200" b="1" dirty="0" smtClean="0">
                <a:solidFill>
                  <a:schemeClr val="accent2"/>
                </a:solidFill>
                <a:latin typeface="Comic Sans MS" pitchFamily="66" charset="0"/>
              </a:rPr>
              <a:t>All </a:t>
            </a:r>
            <a:r>
              <a:rPr lang="en-GB" sz="3200" b="1" dirty="0">
                <a:solidFill>
                  <a:schemeClr val="accent2"/>
                </a:solidFill>
                <a:latin typeface="Comic Sans MS" pitchFamily="66" charset="0"/>
              </a:rPr>
              <a:t>primary schools follow programmes of study from National Curriculum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3200" b="1" dirty="0">
                <a:solidFill>
                  <a:schemeClr val="accent2"/>
                </a:solidFill>
                <a:latin typeface="Comic Sans MS" pitchFamily="66" charset="0"/>
              </a:rPr>
              <a:t>All secondary schools follow programmes of study from National Curriculum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3200" b="1" dirty="0">
                <a:solidFill>
                  <a:schemeClr val="accent2"/>
                </a:solidFill>
                <a:latin typeface="Comic Sans MS" pitchFamily="66" charset="0"/>
              </a:rPr>
              <a:t>All secondary schools follow similar syllabi for GCSE but may offer a </a:t>
            </a:r>
            <a:r>
              <a:rPr lang="en-GB" sz="3200" b="1" dirty="0" smtClean="0">
                <a:solidFill>
                  <a:schemeClr val="accent2"/>
                </a:solidFill>
                <a:latin typeface="Comic Sans MS" pitchFamily="66" charset="0"/>
              </a:rPr>
              <a:t>different specialism</a:t>
            </a:r>
            <a:endParaRPr lang="en-GB" sz="3200" b="1" dirty="0">
              <a:solidFill>
                <a:schemeClr val="accent2"/>
              </a:solidFill>
              <a:latin typeface="Comic Sans MS" pitchFamily="66" charset="0"/>
            </a:endParaRPr>
          </a:p>
        </p:txBody>
      </p:sp>
      <p:pic>
        <p:nvPicPr>
          <p:cNvPr id="6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74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1747" grpId="0" uiExpand="1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09599"/>
            <a:ext cx="7383462" cy="146208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sz="5400" b="1" dirty="0">
                <a:latin typeface="Comic Sans MS" panose="030F0702030302020204" pitchFamily="66" charset="0"/>
              </a:rPr>
              <a:t>Schools in Thanet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15131" y="1373957"/>
            <a:ext cx="3810000" cy="4114800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  <a:buFont typeface="Wingdings" pitchFamily="2" charset="2"/>
              <a:buChar char="ü"/>
            </a:pPr>
            <a:r>
              <a:rPr lang="en-GB" sz="3600" b="1" dirty="0" smtClean="0">
                <a:latin typeface="Comic Sans MS" pitchFamily="66" charset="0"/>
              </a:rPr>
              <a:t>Grammar</a:t>
            </a:r>
          </a:p>
          <a:p>
            <a:pPr>
              <a:buClr>
                <a:schemeClr val="tx2"/>
              </a:buClr>
              <a:buFont typeface="Wingdings" pitchFamily="2" charset="2"/>
              <a:buChar char="ü"/>
            </a:pPr>
            <a:r>
              <a:rPr lang="en-GB" sz="2000" b="1" dirty="0" smtClean="0">
                <a:solidFill>
                  <a:schemeClr val="tx1"/>
                </a:solidFill>
                <a:latin typeface="Comic Sans MS" pitchFamily="66" charset="0"/>
              </a:rPr>
              <a:t>Chatham and Clarendon </a:t>
            </a:r>
            <a:r>
              <a:rPr lang="en-GB" sz="2000" b="1" dirty="0">
                <a:solidFill>
                  <a:schemeClr val="tx1"/>
                </a:solidFill>
                <a:latin typeface="Comic Sans MS" pitchFamily="66" charset="0"/>
              </a:rPr>
              <a:t>House </a:t>
            </a:r>
          </a:p>
          <a:p>
            <a:pPr>
              <a:buClr>
                <a:schemeClr val="tx2"/>
              </a:buClr>
              <a:buFont typeface="Wingdings" pitchFamily="2" charset="2"/>
              <a:buChar char="ü"/>
            </a:pPr>
            <a:r>
              <a:rPr lang="en-GB" sz="2000" b="1" dirty="0" smtClean="0">
                <a:solidFill>
                  <a:schemeClr val="tx1"/>
                </a:solidFill>
                <a:latin typeface="Comic Sans MS" pitchFamily="66" charset="0"/>
              </a:rPr>
              <a:t>Dane </a:t>
            </a:r>
            <a:r>
              <a:rPr lang="en-GB" sz="2000" b="1" dirty="0">
                <a:solidFill>
                  <a:schemeClr val="tx1"/>
                </a:solidFill>
                <a:latin typeface="Comic Sans MS" pitchFamily="66" charset="0"/>
              </a:rPr>
              <a:t>Court </a:t>
            </a:r>
          </a:p>
          <a:p>
            <a:pPr>
              <a:buClr>
                <a:schemeClr val="tx2"/>
              </a:buClr>
              <a:buFont typeface="Wingdings" pitchFamily="2" charset="2"/>
              <a:buChar char="ü"/>
            </a:pPr>
            <a:endParaRPr lang="en-GB" dirty="0">
              <a:latin typeface="Century Gothic" pitchFamily="34" charset="0"/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10100" y="1447800"/>
            <a:ext cx="4191000" cy="411480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en-GB" sz="3600" b="1" dirty="0">
                <a:latin typeface="Comic Sans MS" pitchFamily="66" charset="0"/>
              </a:rPr>
              <a:t>Wide Ability</a:t>
            </a:r>
          </a:p>
          <a:p>
            <a:pPr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en-GB" sz="2000" b="1" dirty="0" smtClean="0">
                <a:solidFill>
                  <a:schemeClr val="tx1"/>
                </a:solidFill>
                <a:latin typeface="Comic Sans MS" pitchFamily="66" charset="0"/>
              </a:rPr>
              <a:t>Charles Dickens</a:t>
            </a:r>
          </a:p>
          <a:p>
            <a:pPr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en-GB" sz="2000" b="1" dirty="0" smtClean="0">
                <a:solidFill>
                  <a:schemeClr val="tx1"/>
                </a:solidFill>
                <a:latin typeface="Comic Sans MS" pitchFamily="66" charset="0"/>
              </a:rPr>
              <a:t>Royal Harbour </a:t>
            </a:r>
            <a:endParaRPr lang="en-GB" sz="2000" b="1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en-GB" sz="2000" b="1" dirty="0" err="1" smtClean="0">
                <a:solidFill>
                  <a:schemeClr val="tx1"/>
                </a:solidFill>
                <a:latin typeface="Comic Sans MS" pitchFamily="66" charset="0"/>
              </a:rPr>
              <a:t>St.George’s</a:t>
            </a:r>
            <a:r>
              <a:rPr lang="en-GB" sz="20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000" b="1" dirty="0">
                <a:solidFill>
                  <a:schemeClr val="tx1"/>
                </a:solidFill>
                <a:latin typeface="Comic Sans MS" pitchFamily="66" charset="0"/>
              </a:rPr>
              <a:t>*          </a:t>
            </a:r>
          </a:p>
          <a:p>
            <a:pPr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en-GB" sz="2000" b="1" dirty="0" err="1" smtClean="0">
                <a:solidFill>
                  <a:schemeClr val="tx1"/>
                </a:solidFill>
                <a:latin typeface="Comic Sans MS" pitchFamily="66" charset="0"/>
              </a:rPr>
              <a:t>Hartsdown</a:t>
            </a:r>
            <a:r>
              <a:rPr lang="en-GB" sz="2000" b="1" dirty="0" smtClean="0">
                <a:solidFill>
                  <a:schemeClr val="tx1"/>
                </a:solidFill>
                <a:latin typeface="Comic Sans MS" pitchFamily="66" charset="0"/>
              </a:rPr>
              <a:t>  </a:t>
            </a:r>
            <a:endParaRPr lang="en-GB" sz="2000" b="1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en-GB" sz="2000" b="1" dirty="0" err="1">
                <a:solidFill>
                  <a:schemeClr val="tx1"/>
                </a:solidFill>
                <a:latin typeface="Comic Sans MS" pitchFamily="66" charset="0"/>
              </a:rPr>
              <a:t>Ursuline</a:t>
            </a:r>
            <a:r>
              <a:rPr lang="en-GB" sz="2000" b="1" dirty="0">
                <a:solidFill>
                  <a:schemeClr val="tx1"/>
                </a:solidFill>
                <a:latin typeface="Comic Sans MS" pitchFamily="66" charset="0"/>
              </a:rPr>
              <a:t> *        </a:t>
            </a:r>
          </a:p>
          <a:p>
            <a:pPr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en-GB" sz="2000" b="1" dirty="0">
                <a:solidFill>
                  <a:schemeClr val="tx1"/>
                </a:solidFill>
                <a:latin typeface="Comic Sans MS" pitchFamily="66" charset="0"/>
              </a:rPr>
              <a:t>King Ethelbert’s </a:t>
            </a:r>
            <a:endParaRPr lang="en-GB" sz="20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en-GB" sz="2000" b="1" dirty="0" smtClean="0">
                <a:solidFill>
                  <a:schemeClr val="tx1"/>
                </a:solidFill>
                <a:latin typeface="Comic Sans MS" pitchFamily="66" charset="0"/>
              </a:rPr>
              <a:t>Sandwich Tech </a:t>
            </a:r>
            <a:endParaRPr lang="en-GB" sz="2000" b="1" dirty="0" smtClean="0">
              <a:solidFill>
                <a:srgbClr val="0000FF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ü"/>
            </a:pPr>
            <a:endParaRPr lang="en-GB" sz="2000" b="1" dirty="0" smtClean="0">
              <a:latin typeface="Century Gothic" pitchFamily="34" charset="0"/>
            </a:endParaRPr>
          </a:p>
          <a:p>
            <a:pPr>
              <a:lnSpc>
                <a:spcPct val="90000"/>
              </a:lnSpc>
              <a:buClr>
                <a:schemeClr val="tx2"/>
              </a:buClr>
              <a:buNone/>
            </a:pPr>
            <a:endParaRPr lang="en-GB" sz="2000" b="1" dirty="0">
              <a:latin typeface="Century Gothic" pitchFamily="34" charset="0"/>
            </a:endParaRPr>
          </a:p>
          <a:p>
            <a:pPr>
              <a:lnSpc>
                <a:spcPct val="90000"/>
              </a:lnSpc>
              <a:buClr>
                <a:schemeClr val="tx2"/>
              </a:buClr>
              <a:buNone/>
            </a:pPr>
            <a:r>
              <a:rPr lang="en-GB" sz="2000" dirty="0" smtClean="0">
                <a:solidFill>
                  <a:srgbClr val="0000FF"/>
                </a:solidFill>
                <a:latin typeface="Comic Sans MS" pitchFamily="66" charset="0"/>
              </a:rPr>
              <a:t>* = Supp form required</a:t>
            </a:r>
          </a:p>
          <a:p>
            <a:pPr>
              <a:lnSpc>
                <a:spcPct val="90000"/>
              </a:lnSpc>
              <a:buClr>
                <a:schemeClr val="tx2"/>
              </a:buClr>
              <a:buFont typeface="Wingdings" pitchFamily="2" charset="2"/>
              <a:buNone/>
            </a:pPr>
            <a:endParaRPr lang="en-GB" sz="2000" b="1" dirty="0">
              <a:latin typeface="Century Gothic" pitchFamily="34" charset="0"/>
            </a:endParaRPr>
          </a:p>
        </p:txBody>
      </p:sp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53200" y="3657600"/>
            <a:ext cx="152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00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2527" y="2909887"/>
            <a:ext cx="152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3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3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7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37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7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7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7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7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37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7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5" dur="120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1" dur="195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3794" grpId="0" autoUpdateAnimBg="0"/>
      <p:bldP spid="33795" grpId="0" uiExpand="1" build="p" autoUpdateAnimBg="0"/>
      <p:bldP spid="33796" grpId="0" uiExpand="1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5858"/>
            <a:ext cx="7307262" cy="1462087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400" b="1" dirty="0">
                <a:latin typeface="Comic Sans MS" panose="030F0702030302020204" pitchFamily="66" charset="0"/>
              </a:rPr>
              <a:t>Which school </a:t>
            </a:r>
            <a:r>
              <a:rPr lang="en-GB" sz="5400" b="1" dirty="0" smtClean="0">
                <a:latin typeface="Comic Sans MS" panose="030F0702030302020204" pitchFamily="66" charset="0"/>
              </a:rPr>
              <a:t>is for </a:t>
            </a:r>
            <a:r>
              <a:rPr lang="en-GB" sz="5400" b="1" dirty="0">
                <a:latin typeface="Comic Sans MS" panose="030F0702030302020204" pitchFamily="66" charset="0"/>
              </a:rPr>
              <a:t>my child?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480744" y="1666220"/>
            <a:ext cx="7772400" cy="4666102"/>
          </a:xfrm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r>
              <a:rPr lang="en-GB" sz="5100" b="1" dirty="0" smtClean="0">
                <a:latin typeface="Comic Sans MS" pitchFamily="66" charset="0"/>
              </a:rPr>
              <a:t>Academic Ability: Kent Test</a:t>
            </a:r>
            <a:endParaRPr lang="en-GB" sz="5100" b="1" dirty="0">
              <a:latin typeface="Comic Sans MS" pitchFamily="66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GB" sz="3800" b="1" dirty="0">
                <a:latin typeface="Comic Sans MS" pitchFamily="66" charset="0"/>
              </a:rPr>
              <a:t>Grammar or wide </a:t>
            </a:r>
            <a:r>
              <a:rPr lang="en-GB" sz="3800" b="1" dirty="0" smtClean="0">
                <a:latin typeface="Comic Sans MS" pitchFamily="66" charset="0"/>
              </a:rPr>
              <a:t>ability: selection test</a:t>
            </a: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GB" sz="3800" b="1" dirty="0">
              <a:latin typeface="Comic Sans MS" pitchFamily="66" charset="0"/>
            </a:endParaRP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r>
              <a:rPr lang="en-GB" sz="3800" b="1" dirty="0">
                <a:solidFill>
                  <a:srgbClr val="7030A0"/>
                </a:solidFill>
                <a:latin typeface="Comic Sans MS" pitchFamily="66" charset="0"/>
              </a:rPr>
              <a:t>Distance from </a:t>
            </a:r>
            <a:r>
              <a:rPr lang="en-GB" sz="3800" b="1" dirty="0" smtClean="0">
                <a:solidFill>
                  <a:srgbClr val="7030A0"/>
                </a:solidFill>
                <a:latin typeface="Comic Sans MS" pitchFamily="66" charset="0"/>
              </a:rPr>
              <a:t>home</a:t>
            </a:r>
            <a:endParaRPr lang="en-GB" sz="3800" b="1" dirty="0">
              <a:solidFill>
                <a:srgbClr val="7030A0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GB" sz="3800" dirty="0">
                <a:solidFill>
                  <a:srgbClr val="7030A0"/>
                </a:solidFill>
                <a:latin typeface="Comic Sans MS" pitchFamily="66" charset="0"/>
              </a:rPr>
              <a:t>Travel </a:t>
            </a:r>
            <a:r>
              <a:rPr lang="en-GB" sz="3800" dirty="0" smtClean="0">
                <a:solidFill>
                  <a:srgbClr val="7030A0"/>
                </a:solidFill>
                <a:latin typeface="Comic Sans MS" pitchFamily="66" charset="0"/>
              </a:rPr>
              <a:t>implications</a:t>
            </a: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GB" sz="3800" dirty="0">
              <a:solidFill>
                <a:srgbClr val="7030A0"/>
              </a:solidFill>
              <a:latin typeface="Comic Sans MS" pitchFamily="66" charset="0"/>
            </a:endParaRP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r>
              <a:rPr lang="en-GB" sz="3800" b="1" dirty="0">
                <a:solidFill>
                  <a:srgbClr val="FF9900"/>
                </a:solidFill>
                <a:latin typeface="Comic Sans MS" pitchFamily="66" charset="0"/>
              </a:rPr>
              <a:t>Religious preference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GB" sz="3800" dirty="0">
                <a:solidFill>
                  <a:srgbClr val="FF9900"/>
                </a:solidFill>
                <a:latin typeface="Comic Sans MS" pitchFamily="66" charset="0"/>
              </a:rPr>
              <a:t>Practising </a:t>
            </a:r>
            <a:r>
              <a:rPr lang="en-GB" sz="3800" dirty="0" smtClean="0">
                <a:solidFill>
                  <a:srgbClr val="FF9900"/>
                </a:solidFill>
                <a:latin typeface="Comic Sans MS" pitchFamily="66" charset="0"/>
              </a:rPr>
              <a:t>Christian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endParaRPr lang="en-GB" sz="3800" dirty="0">
              <a:solidFill>
                <a:srgbClr val="FF9900"/>
              </a:solidFill>
              <a:latin typeface="Comic Sans MS" pitchFamily="66" charset="0"/>
            </a:endParaRPr>
          </a:p>
          <a:p>
            <a:pPr marL="0" indent="0">
              <a:lnSpc>
                <a:spcPct val="90000"/>
              </a:lnSpc>
              <a:buClr>
                <a:srgbClr val="FF9900"/>
              </a:buClr>
              <a:buNone/>
            </a:pPr>
            <a:r>
              <a:rPr lang="en-GB" sz="3800" b="1" dirty="0">
                <a:solidFill>
                  <a:srgbClr val="0000FF"/>
                </a:solidFill>
                <a:latin typeface="Comic Sans MS" pitchFamily="66" charset="0"/>
              </a:rPr>
              <a:t>Other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itchFamily="2" charset="2"/>
              <a:buChar char="v"/>
            </a:pPr>
            <a:r>
              <a:rPr lang="en-GB" sz="3800" dirty="0">
                <a:solidFill>
                  <a:srgbClr val="0000FF"/>
                </a:solidFill>
                <a:latin typeface="Comic Sans MS" pitchFamily="66" charset="0"/>
              </a:rPr>
              <a:t>School ethos</a:t>
            </a:r>
          </a:p>
          <a:p>
            <a:pPr>
              <a:lnSpc>
                <a:spcPct val="90000"/>
              </a:lnSpc>
              <a:buClr>
                <a:srgbClr val="FF0000"/>
              </a:buClr>
              <a:buFont typeface="Wingdings" pitchFamily="2" charset="2"/>
              <a:buChar char="v"/>
            </a:pPr>
            <a:r>
              <a:rPr lang="en-GB" sz="3800" dirty="0">
                <a:solidFill>
                  <a:srgbClr val="0000FF"/>
                </a:solidFill>
                <a:latin typeface="Comic Sans MS" pitchFamily="66" charset="0"/>
              </a:rPr>
              <a:t>Clubs, activities, family connections</a:t>
            </a:r>
            <a:r>
              <a:rPr lang="en-GB" sz="3800" b="1" dirty="0">
                <a:solidFill>
                  <a:srgbClr val="0000FF"/>
                </a:solidFill>
                <a:latin typeface="Comic Sans MS" pitchFamily="66" charset="0"/>
              </a:rPr>
              <a:t> etc</a:t>
            </a: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GB" b="1" dirty="0">
                <a:solidFill>
                  <a:srgbClr val="333300"/>
                </a:solidFill>
                <a:latin typeface="Century Gothic" pitchFamily="34" charset="0"/>
              </a:rPr>
              <a:t>          </a:t>
            </a:r>
            <a:endParaRPr lang="en-GB" b="1" dirty="0">
              <a:solidFill>
                <a:srgbClr val="333300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GB" b="1" dirty="0">
                <a:solidFill>
                  <a:srgbClr val="333300"/>
                </a:solidFill>
                <a:latin typeface="Comic Sans MS" pitchFamily="66" charset="0"/>
              </a:rPr>
              <a:t>                 </a:t>
            </a:r>
            <a:endParaRPr lang="en-GB" b="1" i="1" dirty="0">
              <a:solidFill>
                <a:srgbClr val="333300"/>
              </a:solidFill>
              <a:latin typeface="Century Gothic" pitchFamily="34" charset="0"/>
            </a:endParaRP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5257800" y="2971800"/>
            <a:ext cx="37338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4000" b="1" dirty="0">
                <a:solidFill>
                  <a:srgbClr val="33CC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Main considerations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228600" y="6332322"/>
            <a:ext cx="792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Every school has an Admissions Criteria</a:t>
            </a:r>
            <a:endParaRPr lang="en-GB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58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58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58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358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584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150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5842" grpId="0" autoUpdateAnimBg="0"/>
      <p:bldP spid="35843" grpId="0" uiExpand="1" build="p" autoUpdateAnimBg="0"/>
      <p:bldP spid="35844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179051"/>
            <a:ext cx="6494462" cy="852487"/>
          </a:xfrm>
        </p:spPr>
        <p:txBody>
          <a:bodyPr>
            <a:normAutofit fontScale="90000"/>
          </a:bodyPr>
          <a:lstStyle/>
          <a:p>
            <a:r>
              <a:rPr lang="en-GB" sz="5400" b="1" dirty="0" smtClean="0">
                <a:latin typeface="Comic Sans MS" panose="030F0702030302020204" pitchFamily="66" charset="0"/>
              </a:rPr>
              <a:t>The Kent Test</a:t>
            </a:r>
            <a:endParaRPr lang="en-GB" sz="5400" b="1" dirty="0">
              <a:latin typeface="Comic Sans MS" panose="030F0702030302020204" pitchFamily="66" charset="0"/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981200"/>
            <a:ext cx="8077200" cy="4397375"/>
          </a:xfrm>
          <a:noFill/>
        </p:spPr>
        <p:txBody>
          <a:bodyPr>
            <a:normAutofit lnSpcReduction="10000"/>
          </a:bodyPr>
          <a:lstStyle/>
          <a:p>
            <a:r>
              <a:rPr lang="en-GB" sz="2800" b="1" dirty="0">
                <a:solidFill>
                  <a:srgbClr val="0000FF"/>
                </a:solidFill>
                <a:latin typeface="Comic Sans MS" pitchFamily="66" charset="0"/>
              </a:rPr>
              <a:t>How many children are selected for Grammar </a:t>
            </a:r>
            <a:r>
              <a:rPr lang="en-GB" sz="2800" b="1" dirty="0" smtClean="0">
                <a:solidFill>
                  <a:srgbClr val="0000FF"/>
                </a:solidFill>
                <a:latin typeface="Comic Sans MS" pitchFamily="66" charset="0"/>
              </a:rPr>
              <a:t>School </a:t>
            </a:r>
            <a:r>
              <a:rPr lang="en-GB" sz="2800" b="1" dirty="0">
                <a:solidFill>
                  <a:srgbClr val="0000FF"/>
                </a:solidFill>
                <a:latin typeface="Comic Sans MS" pitchFamily="66" charset="0"/>
              </a:rPr>
              <a:t>each year?</a:t>
            </a:r>
          </a:p>
          <a:p>
            <a:r>
              <a:rPr lang="en-GB" sz="2800" b="1" dirty="0">
                <a:solidFill>
                  <a:srgbClr val="FF0000"/>
                </a:solidFill>
                <a:latin typeface="Comic Sans MS" pitchFamily="66" charset="0"/>
              </a:rPr>
              <a:t>25% </a:t>
            </a:r>
            <a:r>
              <a:rPr lang="en-GB" sz="2800" b="1" dirty="0">
                <a:latin typeface="Comic Sans MS" pitchFamily="66" charset="0"/>
              </a:rPr>
              <a:t>of the Year 6 children in Kent will be selected for Grammar school.</a:t>
            </a:r>
          </a:p>
          <a:p>
            <a:r>
              <a:rPr lang="en-GB" sz="2800" b="1" dirty="0">
                <a:solidFill>
                  <a:srgbClr val="FF0000"/>
                </a:solidFill>
                <a:latin typeface="Comic Sans MS" pitchFamily="66" charset="0"/>
              </a:rPr>
              <a:t>23% </a:t>
            </a:r>
            <a:r>
              <a:rPr lang="en-GB" sz="2800" b="1" dirty="0">
                <a:latin typeface="Comic Sans MS" pitchFamily="66" charset="0"/>
              </a:rPr>
              <a:t>of them are selected using the test.</a:t>
            </a:r>
          </a:p>
          <a:p>
            <a:r>
              <a:rPr lang="en-GB" sz="2800" b="1" dirty="0">
                <a:latin typeface="Comic Sans MS" pitchFamily="66" charset="0"/>
              </a:rPr>
              <a:t>The other </a:t>
            </a:r>
            <a:r>
              <a:rPr lang="en-GB" sz="2800" b="1" dirty="0">
                <a:solidFill>
                  <a:srgbClr val="FF0000"/>
                </a:solidFill>
                <a:latin typeface="Comic Sans MS" pitchFamily="66" charset="0"/>
              </a:rPr>
              <a:t>2% </a:t>
            </a:r>
            <a:r>
              <a:rPr lang="en-GB" sz="2800" b="1" dirty="0">
                <a:latin typeface="Comic Sans MS" pitchFamily="66" charset="0"/>
              </a:rPr>
              <a:t>are selected from appeals</a:t>
            </a:r>
            <a:r>
              <a:rPr lang="en-GB" sz="2800" b="1" dirty="0" smtClean="0">
                <a:latin typeface="Comic Sans MS" pitchFamily="66" charset="0"/>
              </a:rPr>
              <a:t>.</a:t>
            </a:r>
          </a:p>
          <a:p>
            <a:endParaRPr lang="en-GB" sz="2800" b="1" dirty="0">
              <a:latin typeface="Comic Sans MS" pitchFamily="66" charset="0"/>
            </a:endParaRPr>
          </a:p>
          <a:p>
            <a:r>
              <a:rPr lang="en-GB" sz="2800" b="1" dirty="0" smtClean="0">
                <a:latin typeface="Comic Sans MS" pitchFamily="66" charset="0"/>
              </a:rPr>
              <a:t>Kent Test Day: 10</a:t>
            </a:r>
            <a:r>
              <a:rPr lang="en-GB" sz="2800" b="1" baseline="30000" dirty="0" smtClean="0">
                <a:latin typeface="Comic Sans MS" pitchFamily="66" charset="0"/>
              </a:rPr>
              <a:t>th</a:t>
            </a:r>
            <a:r>
              <a:rPr lang="en-GB" sz="2800" b="1" dirty="0" smtClean="0">
                <a:latin typeface="Comic Sans MS" pitchFamily="66" charset="0"/>
              </a:rPr>
              <a:t> September 2020           (subject to unavoidable change)</a:t>
            </a:r>
          </a:p>
          <a:p>
            <a:pPr marL="0" indent="0">
              <a:buNone/>
            </a:pPr>
            <a:endParaRPr lang="en-GB" sz="2800" b="1" dirty="0" smtClean="0">
              <a:latin typeface="Comic Sans MS" pitchFamily="66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0"/>
            <a:ext cx="1219200" cy="1085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295400" y="909638"/>
            <a:ext cx="6723062" cy="85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en-GB" sz="2400" b="1" kern="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 test assesses whether grammar school is a suitable option for your child</a:t>
            </a:r>
            <a:endParaRPr lang="en-GB" sz="2400" b="1" kern="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599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6498" grpId="0" autoUpdateAnimBg="0"/>
      <p:bldP spid="106499" grpId="0" uiExpand="1" build="p" autoUpdateAnimBg="0"/>
      <p:bldP spid="5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93405" y="152400"/>
            <a:ext cx="9067801" cy="1462087"/>
          </a:xfrm>
        </p:spPr>
        <p:txBody>
          <a:bodyPr/>
          <a:lstStyle/>
          <a:p>
            <a:r>
              <a:rPr lang="en-GB" sz="54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The Kent Test: </a:t>
            </a:r>
            <a:r>
              <a:rPr lang="en-GB" sz="48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kent.gov.uk</a:t>
            </a:r>
            <a:r>
              <a:rPr lang="en-GB" sz="54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en-GB" sz="5400" b="1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l="24167" t="5085" r="22916" b="29659"/>
          <a:stretch/>
        </p:blipFill>
        <p:spPr>
          <a:xfrm>
            <a:off x="76199" y="1044635"/>
            <a:ext cx="9067801" cy="5432365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362695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26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6498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79600" y="66446"/>
            <a:ext cx="5486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eaLnBrk="1" hangingPunct="1"/>
            <a:r>
              <a:rPr lang="en-GB" sz="5400" b="1" kern="0" dirty="0">
                <a:solidFill>
                  <a:srgbClr val="333399"/>
                </a:solidFill>
                <a:latin typeface="Comic Sans MS" panose="030F0702030302020204" pitchFamily="66" charset="0"/>
              </a:rPr>
              <a:t>The </a:t>
            </a:r>
            <a:r>
              <a:rPr lang="en-GB" sz="5400" b="1" kern="0" dirty="0" smtClean="0">
                <a:solidFill>
                  <a:srgbClr val="333399"/>
                </a:solidFill>
                <a:latin typeface="Comic Sans MS" panose="030F0702030302020204" pitchFamily="66" charset="0"/>
              </a:rPr>
              <a:t>Kent Test</a:t>
            </a:r>
            <a:endParaRPr lang="en-GB" sz="5400" b="1" kern="0" dirty="0">
              <a:solidFill>
                <a:srgbClr val="333399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981200"/>
            <a:ext cx="74676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200" b="1" dirty="0" smtClean="0">
                <a:latin typeface="Comic Sans MS" panose="030F0702030302020204" pitchFamily="66" charset="0"/>
              </a:rPr>
              <a:t>Multiple Choice </a:t>
            </a:r>
            <a:r>
              <a:rPr lang="en-GB" sz="3200" b="1" dirty="0">
                <a:latin typeface="Comic Sans MS" panose="030F0702030302020204" pitchFamily="66" charset="0"/>
              </a:rPr>
              <a:t>English and Maths </a:t>
            </a:r>
            <a:r>
              <a:rPr lang="en-GB" sz="3200" b="1" dirty="0" smtClean="0">
                <a:latin typeface="Comic Sans MS" panose="030F0702030302020204" pitchFamily="66" charset="0"/>
              </a:rPr>
              <a:t>paper</a:t>
            </a:r>
            <a:r>
              <a:rPr lang="en-GB" sz="3200" dirty="0" smtClean="0">
                <a:latin typeface="Comic Sans MS" panose="030F0702030302020204" pitchFamily="66" charset="0"/>
              </a:rPr>
              <a:t>   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 hour test</a:t>
            </a:r>
          </a:p>
          <a:p>
            <a:pPr algn="l"/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	</a:t>
            </a:r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2 sections:</a:t>
            </a:r>
            <a:r>
              <a:rPr lang="en-GB" sz="3200" b="1" dirty="0" smtClean="0">
                <a:latin typeface="Comic Sans MS" panose="030F0702030302020204" pitchFamily="66" charset="0"/>
              </a:rPr>
              <a:t> </a:t>
            </a:r>
          </a:p>
          <a:p>
            <a:pPr algn="l"/>
            <a:r>
              <a:rPr lang="en-GB" sz="3200" dirty="0" smtClean="0">
                <a:latin typeface="Comic Sans MS" panose="030F0702030302020204" pitchFamily="66" charset="0"/>
              </a:rPr>
              <a:t>English 5 min practice + 25 min test </a:t>
            </a:r>
          </a:p>
          <a:p>
            <a:pPr algn="l"/>
            <a:r>
              <a:rPr lang="en-GB" sz="3200" dirty="0" smtClean="0">
                <a:latin typeface="Comic Sans MS" panose="030F0702030302020204" pitchFamily="66" charset="0"/>
              </a:rPr>
              <a:t>Maths 5 min practice + 25 min test</a:t>
            </a:r>
          </a:p>
          <a:p>
            <a:pPr algn="l"/>
            <a:r>
              <a:rPr lang="en-GB" sz="28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The </a:t>
            </a:r>
            <a:r>
              <a:rPr lang="en-GB" sz="2800" dirty="0">
                <a:solidFill>
                  <a:srgbClr val="0000FF"/>
                </a:solidFill>
                <a:latin typeface="Comic Sans MS" panose="030F0702030302020204" pitchFamily="66" charset="0"/>
              </a:rPr>
              <a:t>English section will involve a comprehension exercise as well as some additional questions drawn from a set designed to test literacy </a:t>
            </a:r>
            <a:r>
              <a:rPr lang="en-GB" sz="2800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skills (SPAG)</a:t>
            </a:r>
            <a:endParaRPr lang="en-GB" sz="28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74174" y="1116156"/>
            <a:ext cx="17652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Test 1</a:t>
            </a:r>
            <a:r>
              <a:rPr lang="en-GB" sz="2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:</a:t>
            </a:r>
            <a:r>
              <a:rPr lang="en-GB" sz="2000" b="1" dirty="0">
                <a:latin typeface="Comic Sans MS" panose="030F0702030302020204" pitchFamily="66" charset="0"/>
              </a:rPr>
              <a:t> </a:t>
            </a:r>
            <a:endParaRPr lang="en-GB" sz="2800" dirty="0"/>
          </a:p>
        </p:txBody>
      </p:sp>
      <p:pic>
        <p:nvPicPr>
          <p:cNvPr id="6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814356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3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52600" y="84030"/>
            <a:ext cx="5486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eaLnBrk="1" hangingPunct="1"/>
            <a:r>
              <a:rPr lang="en-GB" sz="5400" b="1" kern="0" dirty="0">
                <a:solidFill>
                  <a:srgbClr val="333399"/>
                </a:solidFill>
                <a:latin typeface="Comic Sans MS" panose="030F0702030302020204" pitchFamily="66" charset="0"/>
              </a:rPr>
              <a:t>The </a:t>
            </a:r>
            <a:r>
              <a:rPr lang="en-GB" sz="5400" b="1" kern="0" dirty="0" smtClean="0">
                <a:solidFill>
                  <a:srgbClr val="333399"/>
                </a:solidFill>
                <a:latin typeface="Comic Sans MS" panose="030F0702030302020204" pitchFamily="66" charset="0"/>
              </a:rPr>
              <a:t>Kent Test</a:t>
            </a:r>
            <a:endParaRPr lang="en-GB" sz="5400" b="1" kern="0" dirty="0">
              <a:solidFill>
                <a:srgbClr val="333399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1746454"/>
            <a:ext cx="89154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latin typeface="Comic Sans MS" panose="030F0702030302020204" pitchFamily="66" charset="0"/>
              </a:rPr>
              <a:t>Multiple Choice Reasoning </a:t>
            </a:r>
            <a:r>
              <a:rPr lang="en-GB" sz="3200" b="1" dirty="0">
                <a:latin typeface="Comic Sans MS" panose="030F0702030302020204" pitchFamily="66" charset="0"/>
              </a:rPr>
              <a:t>P</a:t>
            </a:r>
            <a:r>
              <a:rPr lang="en-GB" sz="3200" b="1" dirty="0" smtClean="0">
                <a:latin typeface="Comic Sans MS" panose="030F0702030302020204" pitchFamily="66" charset="0"/>
              </a:rPr>
              <a:t>aper</a:t>
            </a:r>
            <a:r>
              <a:rPr lang="en-GB" sz="3200" b="1" dirty="0">
                <a:latin typeface="Comic Sans MS" panose="030F0702030302020204" pitchFamily="66" charset="0"/>
              </a:rPr>
              <a:t>. </a:t>
            </a:r>
            <a:endParaRPr lang="en-GB" sz="3200" b="1" dirty="0" smtClean="0">
              <a:latin typeface="Comic Sans MS" panose="030F0702030302020204" pitchFamily="66" charset="0"/>
            </a:endParaRPr>
          </a:p>
          <a:p>
            <a:pPr algn="l"/>
            <a:endParaRPr lang="en-GB" sz="1200" b="1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 hour test</a:t>
            </a:r>
          </a:p>
          <a:p>
            <a:pPr algn="l"/>
            <a:endParaRPr lang="en-GB" sz="1400" b="1" dirty="0" smtClean="0">
              <a:latin typeface="Comic Sans MS" panose="030F0702030302020204" pitchFamily="66" charset="0"/>
            </a:endParaRPr>
          </a:p>
          <a:p>
            <a:pPr algn="l"/>
            <a:r>
              <a:rPr lang="en-GB" sz="3200" b="1" dirty="0" smtClean="0">
                <a:latin typeface="Comic Sans MS" panose="030F0702030302020204" pitchFamily="66" charset="0"/>
              </a:rPr>
              <a:t>Verbal Reasoning </a:t>
            </a:r>
            <a:r>
              <a:rPr lang="en-GB" sz="3200" b="1" dirty="0">
                <a:latin typeface="Comic Sans MS" panose="030F0702030302020204" pitchFamily="66" charset="0"/>
              </a:rPr>
              <a:t>section </a:t>
            </a:r>
            <a:endParaRPr lang="en-GB" sz="3200" b="1" dirty="0" smtClean="0">
              <a:latin typeface="Comic Sans MS" panose="030F0702030302020204" pitchFamily="66" charset="0"/>
            </a:endParaRPr>
          </a:p>
          <a:p>
            <a:pPr algn="l"/>
            <a:endParaRPr lang="en-GB" sz="3200" b="1" dirty="0" smtClean="0">
              <a:latin typeface="Comic Sans MS" panose="030F0702030302020204" pitchFamily="66" charset="0"/>
            </a:endParaRPr>
          </a:p>
          <a:p>
            <a:pPr algn="l"/>
            <a:r>
              <a:rPr lang="en-GB" sz="3200" b="1" dirty="0" smtClean="0">
                <a:latin typeface="Comic Sans MS" panose="030F0702030302020204" pitchFamily="66" charset="0"/>
              </a:rPr>
              <a:t>Non-Verbal Reasoning includes Spatial</a:t>
            </a:r>
          </a:p>
          <a:p>
            <a:pPr algn="l"/>
            <a:r>
              <a:rPr lang="en-GB" sz="3200" b="1" i="1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Non-verbal </a:t>
            </a:r>
            <a:r>
              <a:rPr lang="en-GB" sz="3200" b="1" i="1" dirty="0">
                <a:solidFill>
                  <a:srgbClr val="0000FF"/>
                </a:solidFill>
                <a:latin typeface="Comic Sans MS" panose="030F0702030302020204" pitchFamily="66" charset="0"/>
              </a:rPr>
              <a:t>reasoning will be split into four sections, administered and timed </a:t>
            </a:r>
            <a:r>
              <a:rPr lang="en-GB" sz="3200" b="1" i="1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individually.</a:t>
            </a:r>
            <a:endParaRPr lang="en-GB" sz="2400" i="1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62705" y="1161679"/>
            <a:ext cx="18774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Test 2: </a:t>
            </a:r>
            <a:endParaRPr lang="en-GB" sz="3200" dirty="0">
              <a:solidFill>
                <a:srgbClr val="002060"/>
              </a:solidFill>
            </a:endParaRPr>
          </a:p>
        </p:txBody>
      </p:sp>
      <p:pic>
        <p:nvPicPr>
          <p:cNvPr id="6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247055"/>
            <a:ext cx="5486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 eaLnBrk="1" hangingPunct="1"/>
            <a:r>
              <a:rPr lang="en-GB" sz="5400" b="1" kern="0" dirty="0">
                <a:solidFill>
                  <a:srgbClr val="333399"/>
                </a:solidFill>
                <a:latin typeface="Comic Sans MS" panose="030F0702030302020204" pitchFamily="66" charset="0"/>
              </a:rPr>
              <a:t>The </a:t>
            </a:r>
            <a:r>
              <a:rPr lang="en-GB" sz="5400" b="1" kern="0" dirty="0" smtClean="0">
                <a:solidFill>
                  <a:srgbClr val="333399"/>
                </a:solidFill>
                <a:latin typeface="Comic Sans MS" panose="030F0702030302020204" pitchFamily="66" charset="0"/>
              </a:rPr>
              <a:t>Kent Test</a:t>
            </a:r>
            <a:endParaRPr lang="en-GB" sz="5400" b="1" kern="0" dirty="0">
              <a:solidFill>
                <a:srgbClr val="333399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08025" y="1905000"/>
            <a:ext cx="81534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4000" b="1" dirty="0" smtClean="0">
                <a:latin typeface="Comic Sans MS" panose="030F0702030302020204" pitchFamily="66" charset="0"/>
              </a:rPr>
              <a:t>Plus: </a:t>
            </a:r>
            <a:r>
              <a:rPr lang="en-GB" sz="3200" b="1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A writing </a:t>
            </a:r>
            <a:r>
              <a:rPr lang="en-GB" sz="3200" b="1" dirty="0">
                <a:solidFill>
                  <a:srgbClr val="0000FF"/>
                </a:solidFill>
                <a:latin typeface="Comic Sans MS" panose="030F0702030302020204" pitchFamily="66" charset="0"/>
              </a:rPr>
              <a:t>exercise </a:t>
            </a:r>
            <a:endParaRPr lang="en-GB" sz="3200" b="1" dirty="0" smtClean="0">
              <a:solidFill>
                <a:srgbClr val="0000FF"/>
              </a:solidFill>
              <a:latin typeface="Comic Sans MS" panose="030F0702030302020204" pitchFamily="66" charset="0"/>
            </a:endParaRPr>
          </a:p>
          <a:p>
            <a:pPr algn="l"/>
            <a:endParaRPr lang="en-GB" sz="2000" b="1" dirty="0">
              <a:latin typeface="Comic Sans MS" panose="030F0702030302020204" pitchFamily="66" charset="0"/>
            </a:endParaRPr>
          </a:p>
          <a:p>
            <a:pPr algn="l"/>
            <a:r>
              <a:rPr lang="en-GB" sz="3200" b="1" dirty="0" smtClean="0">
                <a:latin typeface="Comic Sans MS" panose="030F0702030302020204" pitchFamily="66" charset="0"/>
              </a:rPr>
              <a:t>This </a:t>
            </a:r>
            <a:r>
              <a:rPr lang="en-GB" sz="3200" b="1" u="sng" dirty="0">
                <a:latin typeface="Comic Sans MS" panose="030F0702030302020204" pitchFamily="66" charset="0"/>
              </a:rPr>
              <a:t>will not </a:t>
            </a:r>
            <a:r>
              <a:rPr lang="en-GB" sz="3200" b="1" dirty="0">
                <a:latin typeface="Comic Sans MS" panose="030F0702030302020204" pitchFamily="66" charset="0"/>
              </a:rPr>
              <a:t>be marked but may be used by </a:t>
            </a:r>
            <a:r>
              <a:rPr lang="en-GB" sz="3200" b="1" dirty="0" smtClean="0">
                <a:latin typeface="Comic Sans MS" panose="030F0702030302020204" pitchFamily="66" charset="0"/>
              </a:rPr>
              <a:t>the ‘</a:t>
            </a:r>
            <a:r>
              <a:rPr lang="en-GB" sz="3200" b="1" dirty="0" err="1" smtClean="0">
                <a:latin typeface="Comic Sans MS" panose="030F0702030302020204" pitchFamily="66" charset="0"/>
              </a:rPr>
              <a:t>Headteacher</a:t>
            </a:r>
            <a:r>
              <a:rPr lang="en-GB" sz="3200" b="1" dirty="0" smtClean="0">
                <a:latin typeface="Comic Sans MS" panose="030F0702030302020204" pitchFamily="66" charset="0"/>
              </a:rPr>
              <a:t> Appeal’ panel </a:t>
            </a:r>
            <a:r>
              <a:rPr lang="en-GB" sz="3200" b="1" dirty="0">
                <a:latin typeface="Comic Sans MS" panose="030F0702030302020204" pitchFamily="66" charset="0"/>
              </a:rPr>
              <a:t>to review borderline cases. </a:t>
            </a:r>
            <a:endParaRPr lang="en-GB" sz="3200" b="1" dirty="0" smtClean="0">
              <a:latin typeface="Comic Sans MS" panose="030F0702030302020204" pitchFamily="66" charset="0"/>
            </a:endParaRPr>
          </a:p>
          <a:p>
            <a:pPr algn="l"/>
            <a:endParaRPr lang="en-GB" sz="2000" b="1" dirty="0">
              <a:latin typeface="Comic Sans MS" panose="030F0702030302020204" pitchFamily="66" charset="0"/>
            </a:endParaRPr>
          </a:p>
          <a:p>
            <a:pPr algn="l"/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40 </a:t>
            </a:r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minutes </a:t>
            </a:r>
            <a:r>
              <a:rPr lang="en-GB" sz="3200" b="1" dirty="0">
                <a:latin typeface="Comic Sans MS" panose="030F0702030302020204" pitchFamily="66" charset="0"/>
              </a:rPr>
              <a:t>will be allowed for the writing task, including </a:t>
            </a:r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10 minutes </a:t>
            </a:r>
            <a:r>
              <a:rPr lang="en-GB" sz="3200" b="1" dirty="0">
                <a:latin typeface="Comic Sans MS" panose="030F0702030302020204" pitchFamily="66" charset="0"/>
              </a:rPr>
              <a:t>planning time.</a:t>
            </a:r>
            <a:endParaRPr lang="en-GB" sz="3200" b="1" dirty="0" smtClean="0">
              <a:latin typeface="Comic Sans MS" panose="030F0702030302020204" pitchFamily="66" charset="0"/>
            </a:endParaRPr>
          </a:p>
          <a:p>
            <a:pPr algn="l"/>
            <a:endParaRPr lang="en-GB" sz="3200" b="1" dirty="0">
              <a:latin typeface="Comic Sans MS" panose="030F0702030302020204" pitchFamily="66" charset="0"/>
            </a:endParaRPr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212215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52400"/>
            <a:ext cx="7772400" cy="792088"/>
          </a:xfrm>
        </p:spPr>
        <p:txBody>
          <a:bodyPr>
            <a:noAutofit/>
          </a:bodyPr>
          <a:lstStyle/>
          <a:p>
            <a:r>
              <a:rPr lang="en-GB" sz="5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Kent Test: Scoring</a:t>
            </a:r>
            <a:endParaRPr lang="en-GB" sz="5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66800"/>
            <a:ext cx="9040688" cy="5256584"/>
          </a:xfrm>
        </p:spPr>
        <p:txBody>
          <a:bodyPr>
            <a:normAutofit/>
          </a:bodyPr>
          <a:lstStyle/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5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3 separate scores are given – Maths, English, Reasoning.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5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These are age standardised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5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They are also combined for an aggregate.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5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In </a:t>
            </a:r>
            <a:r>
              <a:rPr lang="en-GB" sz="3500" b="1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2019</a:t>
            </a:r>
            <a:r>
              <a:rPr lang="en-GB" sz="35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the thresholds were an aggregate of </a:t>
            </a:r>
            <a:r>
              <a:rPr lang="en-GB" sz="35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330</a:t>
            </a:r>
            <a:r>
              <a:rPr lang="en-GB" sz="35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with no single score lower than </a:t>
            </a:r>
            <a:r>
              <a:rPr lang="en-GB" sz="35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110</a:t>
            </a:r>
            <a:r>
              <a:rPr lang="en-GB" sz="35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endParaRPr lang="en-GB" sz="4000" b="1" dirty="0" smtClean="0">
              <a:solidFill>
                <a:srgbClr val="0070C0"/>
              </a:solidFill>
              <a:latin typeface="Candara" panose="020E0502030303020204" pitchFamily="34" charset="0"/>
            </a:endParaRPr>
          </a:p>
        </p:txBody>
      </p:sp>
      <p:pic>
        <p:nvPicPr>
          <p:cNvPr id="7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471354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46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-1143000" y="228600"/>
            <a:ext cx="10744199" cy="1462087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002060"/>
                </a:solidFill>
                <a:latin typeface="Comic Sans MS" panose="030F0702030302020204" pitchFamily="66" charset="0"/>
              </a:rPr>
              <a:t>How is the </a:t>
            </a:r>
            <a:r>
              <a:rPr lang="en-GB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decision made</a:t>
            </a:r>
            <a:r>
              <a:rPr lang="en-GB" b="1" dirty="0">
                <a:solidFill>
                  <a:srgbClr val="002060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 bwMode="auto">
          <a:xfrm>
            <a:off x="457200" y="1371600"/>
            <a:ext cx="9314184" cy="4960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None/>
            </a:pPr>
            <a:r>
              <a:rPr lang="en-GB" b="1" kern="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School receives test scores in late September/ early October.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28600" y="2743200"/>
            <a:ext cx="8534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lnSpc>
                <a:spcPct val="90000"/>
              </a:lnSpc>
              <a:buClr>
                <a:schemeClr val="tx1"/>
              </a:buClr>
              <a:buNone/>
            </a:pPr>
            <a:r>
              <a:rPr lang="en-GB" sz="3600" b="1" kern="0" dirty="0" err="1" smtClean="0">
                <a:solidFill>
                  <a:srgbClr val="002060"/>
                </a:solidFill>
                <a:latin typeface="Comic Sans MS" pitchFamily="66" charset="0"/>
              </a:rPr>
              <a:t>Headteacher</a:t>
            </a:r>
            <a:r>
              <a:rPr lang="en-GB" sz="3600" b="1" kern="0" dirty="0" smtClean="0">
                <a:solidFill>
                  <a:srgbClr val="002060"/>
                </a:solidFill>
                <a:latin typeface="Comic Sans MS" pitchFamily="66" charset="0"/>
              </a:rPr>
              <a:t> appeal if necessary 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kern="0" dirty="0" smtClean="0">
                <a:solidFill>
                  <a:srgbClr val="002060"/>
                </a:solidFill>
                <a:latin typeface="Comic Sans MS" pitchFamily="66" charset="0"/>
              </a:rPr>
              <a:t>Test scores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kern="0" dirty="0" smtClean="0">
                <a:solidFill>
                  <a:srgbClr val="002060"/>
                </a:solidFill>
                <a:latin typeface="Comic Sans MS" pitchFamily="66" charset="0"/>
              </a:rPr>
              <a:t>School work/reports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kern="0" dirty="0" smtClean="0">
                <a:solidFill>
                  <a:srgbClr val="002060"/>
                </a:solidFill>
                <a:latin typeface="Comic Sans MS" pitchFamily="66" charset="0"/>
              </a:rPr>
              <a:t>Writing task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kern="0" dirty="0" err="1" smtClean="0">
                <a:solidFill>
                  <a:srgbClr val="002060"/>
                </a:solidFill>
                <a:latin typeface="Comic Sans MS" pitchFamily="66" charset="0"/>
              </a:rPr>
              <a:t>Headteacher</a:t>
            </a:r>
            <a:r>
              <a:rPr lang="en-GB" sz="2800" kern="0" dirty="0" smtClean="0">
                <a:solidFill>
                  <a:srgbClr val="002060"/>
                </a:solidFill>
                <a:latin typeface="Comic Sans MS" pitchFamily="66" charset="0"/>
              </a:rPr>
              <a:t> comments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endParaRPr lang="en-GB" sz="2400" b="1" kern="0" dirty="0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GB" sz="2400" b="1" kern="0" dirty="0" smtClean="0">
                <a:latin typeface="Comic Sans MS" pitchFamily="66" charset="0"/>
              </a:rPr>
              <a:t>Parents informed of decision on  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GB" sz="2400" b="1" kern="0" dirty="0" smtClean="0">
                <a:solidFill>
                  <a:srgbClr val="0000FF"/>
                </a:solidFill>
                <a:latin typeface="Comic Sans MS" pitchFamily="66" charset="0"/>
              </a:rPr>
              <a:t>15</a:t>
            </a:r>
            <a:r>
              <a:rPr lang="en-GB" sz="2400" b="1" kern="0" baseline="30000" dirty="0" smtClean="0">
                <a:solidFill>
                  <a:srgbClr val="0000FF"/>
                </a:solidFill>
                <a:latin typeface="Comic Sans MS" pitchFamily="66" charset="0"/>
              </a:rPr>
              <a:t>th</a:t>
            </a:r>
            <a:r>
              <a:rPr lang="en-GB" sz="2400" b="1" kern="0" dirty="0" smtClean="0">
                <a:solidFill>
                  <a:srgbClr val="0000FF"/>
                </a:solidFill>
                <a:latin typeface="Comic Sans MS" pitchFamily="66" charset="0"/>
              </a:rPr>
              <a:t> October 2020 (Subject to change)</a:t>
            </a:r>
            <a:endParaRPr lang="en-GB" sz="2400" b="1" kern="0" dirty="0">
              <a:solidFill>
                <a:srgbClr val="0000FF"/>
              </a:solidFill>
              <a:latin typeface="Comic Sans MS" pitchFamily="66" charset="0"/>
            </a:endParaRPr>
          </a:p>
        </p:txBody>
      </p:sp>
      <p:pic>
        <p:nvPicPr>
          <p:cNvPr id="7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610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0962" grpId="0" autoUpdateAnimBg="0"/>
      <p:bldP spid="5" grpId="0" build="p"/>
      <p:bldP spid="6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95400" y="152400"/>
            <a:ext cx="9144000" cy="792088"/>
          </a:xfrm>
        </p:spPr>
        <p:txBody>
          <a:bodyPr>
            <a:noAutofit/>
          </a:bodyPr>
          <a:lstStyle/>
          <a:p>
            <a:r>
              <a:rPr lang="en-GB" sz="5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Results to Families</a:t>
            </a:r>
            <a:endParaRPr lang="en-GB" sz="5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1268760"/>
            <a:ext cx="8640960" cy="5184576"/>
          </a:xfrm>
        </p:spPr>
        <p:txBody>
          <a:bodyPr>
            <a:normAutofit/>
          </a:bodyPr>
          <a:lstStyle/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Results will be emailed on </a:t>
            </a:r>
            <a:r>
              <a:rPr lang="en-GB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15</a:t>
            </a:r>
            <a:r>
              <a:rPr lang="en-GB" sz="2800" b="1" baseline="30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</a:t>
            </a:r>
            <a:r>
              <a:rPr lang="en-GB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October </a:t>
            </a: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and letters will be posted.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endParaRPr lang="en-GB" sz="28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 email /letter will indicate suitable for </a:t>
            </a:r>
            <a:r>
              <a:rPr lang="en-GB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high school</a:t>
            </a: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or </a:t>
            </a:r>
            <a:r>
              <a:rPr lang="en-GB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grammar school </a:t>
            </a: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(H or G)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endParaRPr lang="en-GB" sz="28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If you wish to make a parental appeal, </a:t>
            </a:r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     you must wait until a school place has       been allocated.</a:t>
            </a:r>
          </a:p>
        </p:txBody>
      </p:sp>
      <p:pic>
        <p:nvPicPr>
          <p:cNvPr id="6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916770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75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196" y="161678"/>
            <a:ext cx="9036496" cy="694927"/>
          </a:xfrm>
        </p:spPr>
        <p:txBody>
          <a:bodyPr>
            <a:noAutofit/>
          </a:bodyPr>
          <a:lstStyle/>
          <a:p>
            <a:r>
              <a:rPr lang="en-GB" sz="4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Application for </a:t>
            </a:r>
            <a: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Secondary School</a:t>
            </a:r>
            <a:endParaRPr lang="en-GB" sz="4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700" y="1055986"/>
            <a:ext cx="8928992" cy="4887614"/>
          </a:xfrm>
        </p:spPr>
        <p:txBody>
          <a:bodyPr>
            <a:noAutofit/>
          </a:bodyPr>
          <a:lstStyle/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Secondary School applications must be made in the normal way. The national closing date is currently </a:t>
            </a:r>
            <a:r>
              <a:rPr lang="en-GB" sz="2800" b="1" smtClean="0">
                <a:solidFill>
                  <a:srgbClr val="002060"/>
                </a:solidFill>
                <a:latin typeface="Comic Sans MS" panose="030F0702030302020204" pitchFamily="66" charset="0"/>
              </a:rPr>
              <a:t>31</a:t>
            </a:r>
            <a:r>
              <a:rPr lang="en-GB" sz="2800" b="1" baseline="30000" smtClean="0">
                <a:solidFill>
                  <a:srgbClr val="002060"/>
                </a:solidFill>
                <a:latin typeface="Comic Sans MS" panose="030F0702030302020204" pitchFamily="66" charset="0"/>
              </a:rPr>
              <a:t>st</a:t>
            </a:r>
            <a:r>
              <a:rPr lang="en-GB" sz="2800" b="1" smtClean="0">
                <a:solidFill>
                  <a:srgbClr val="002060"/>
                </a:solidFill>
                <a:latin typeface="Comic Sans MS" panose="030F0702030302020204" pitchFamily="66" charset="0"/>
              </a:rPr>
              <a:t> October.</a:t>
            </a:r>
            <a:endParaRPr lang="en-GB" sz="28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Name 4 schools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If you received a “G” result, name grammar schools 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endParaRPr lang="en-GB" sz="7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If you received an “H” result but intend to appeal against a high school allocation, name the grammar school you wish to appeal       for as one of your 4 choices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772" y="5140609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429071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874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143000" y="872716"/>
            <a:ext cx="8892480" cy="792088"/>
          </a:xfrm>
        </p:spPr>
        <p:txBody>
          <a:bodyPr>
            <a:noAutofit/>
          </a:bodyPr>
          <a:lstStyle/>
          <a:p>
            <a:r>
              <a:rPr lang="en-GB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Parental Appeals for Grammar</a:t>
            </a:r>
            <a:endParaRPr lang="en-GB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68760"/>
            <a:ext cx="9036496" cy="5360640"/>
          </a:xfrm>
        </p:spPr>
        <p:txBody>
          <a:bodyPr>
            <a:normAutofit fontScale="77500" lnSpcReduction="20000"/>
          </a:bodyPr>
          <a:lstStyle/>
          <a:p>
            <a:pPr marL="685800" indent="-685800" algn="l">
              <a:buFont typeface="Arial" panose="020B0604020202020204" pitchFamily="34" charset="0"/>
              <a:buChar char="•"/>
            </a:pPr>
            <a:endParaRPr lang="en-GB" sz="33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endParaRPr lang="en-GB" sz="33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3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School places are usually allocated in March. If a child </a:t>
            </a:r>
            <a:r>
              <a:rPr lang="en-GB" sz="3300" b="1" u="sng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did not achieve </a:t>
            </a:r>
            <a:r>
              <a:rPr lang="en-GB" sz="33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 threshold scores on the test, they will be allocated a high school place.</a:t>
            </a:r>
          </a:p>
          <a:p>
            <a:pPr algn="l"/>
            <a:endParaRPr lang="en-GB" sz="33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3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Parents can then lodge an appeal against the allocation of the school place – based on the fact that a Grammar school place is the most suitable for the child.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300" b="1" dirty="0">
                <a:solidFill>
                  <a:srgbClr val="002060"/>
                </a:solidFill>
                <a:latin typeface="Comic Sans MS" panose="030F0702030302020204" pitchFamily="66" charset="0"/>
              </a:rPr>
              <a:t>School can provide supporting letters and evidence upon request.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3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Appeal panels are held in late May </a:t>
            </a:r>
            <a:r>
              <a:rPr lang="en-GB" sz="33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and         June.</a:t>
            </a:r>
            <a:endParaRPr lang="en-GB" sz="33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endParaRPr lang="en-GB" sz="3300" b="1" dirty="0" smtClean="0">
              <a:solidFill>
                <a:srgbClr val="0070C0"/>
              </a:solidFill>
              <a:latin typeface="Candara" panose="020E0502030303020204" pitchFamily="34" charset="0"/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endParaRPr lang="en-GB" sz="3300" b="1" dirty="0" smtClean="0">
              <a:solidFill>
                <a:srgbClr val="0070C0"/>
              </a:solidFill>
              <a:latin typeface="Candara" panose="020E0502030303020204" pitchFamily="34" charset="0"/>
            </a:endParaRPr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586929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375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6185" y="228600"/>
            <a:ext cx="8762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Should my child take the test?</a:t>
            </a:r>
            <a:endParaRPr lang="en-GB" sz="4400" dirty="0"/>
          </a:p>
        </p:txBody>
      </p:sp>
      <p:sp>
        <p:nvSpPr>
          <p:cNvPr id="4" name="Rectangle 3"/>
          <p:cNvSpPr/>
          <p:nvPr/>
        </p:nvSpPr>
        <p:spPr>
          <a:xfrm>
            <a:off x="474120" y="2115521"/>
            <a:ext cx="8534400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80000"/>
              </a:lnSpc>
            </a:pPr>
            <a:r>
              <a:rPr lang="en-GB" sz="2800" b="1" dirty="0">
                <a:solidFill>
                  <a:srgbClr val="002060"/>
                </a:solidFill>
                <a:latin typeface="Comic Sans MS" pitchFamily="66" charset="0"/>
              </a:rPr>
              <a:t>If in doubt, </a:t>
            </a:r>
            <a:r>
              <a:rPr lang="en-GB" sz="2800" b="1" dirty="0">
                <a:solidFill>
                  <a:srgbClr val="0000FF"/>
                </a:solidFill>
                <a:latin typeface="Comic Sans MS" pitchFamily="66" charset="0"/>
              </a:rPr>
              <a:t>register</a:t>
            </a:r>
            <a:r>
              <a:rPr lang="en-GB" sz="2800" b="1" dirty="0">
                <a:solidFill>
                  <a:srgbClr val="002060"/>
                </a:solidFill>
                <a:latin typeface="Comic Sans MS" pitchFamily="66" charset="0"/>
              </a:rPr>
              <a:t> </a:t>
            </a:r>
            <a:r>
              <a:rPr lang="en-GB" sz="2800" b="1" dirty="0" smtClean="0">
                <a:solidFill>
                  <a:srgbClr val="002060"/>
                </a:solidFill>
                <a:latin typeface="Comic Sans MS" pitchFamily="66" charset="0"/>
              </a:rPr>
              <a:t>for your child to take the test – </a:t>
            </a:r>
            <a:r>
              <a:rPr lang="en-GB" sz="2800" b="1" dirty="0">
                <a:solidFill>
                  <a:srgbClr val="002060"/>
                </a:solidFill>
                <a:latin typeface="Comic Sans MS" pitchFamily="66" charset="0"/>
              </a:rPr>
              <a:t>can withdraw on the day.</a:t>
            </a:r>
          </a:p>
          <a:p>
            <a:pPr algn="l">
              <a:lnSpc>
                <a:spcPct val="80000"/>
              </a:lnSpc>
            </a:pPr>
            <a:endParaRPr lang="en-GB" sz="2000" b="1" dirty="0">
              <a:solidFill>
                <a:srgbClr val="002060"/>
              </a:solidFill>
              <a:latin typeface="Comic Sans MS" pitchFamily="66" charset="0"/>
            </a:endParaRPr>
          </a:p>
          <a:p>
            <a:pPr algn="l">
              <a:lnSpc>
                <a:spcPct val="80000"/>
              </a:lnSpc>
            </a:pPr>
            <a:endParaRPr lang="en-GB" sz="1050" b="1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pPr algn="l">
              <a:lnSpc>
                <a:spcPct val="80000"/>
              </a:lnSpc>
            </a:pPr>
            <a:r>
              <a:rPr lang="en-GB" sz="2800" b="1" dirty="0" smtClean="0">
                <a:solidFill>
                  <a:srgbClr val="002060"/>
                </a:solidFill>
                <a:latin typeface="Comic Sans MS" pitchFamily="66" charset="0"/>
              </a:rPr>
              <a:t>Your child’s Y5 teachers will </a:t>
            </a:r>
            <a:r>
              <a:rPr lang="en-GB" sz="2800" b="1" u="sng" dirty="0" smtClean="0">
                <a:solidFill>
                  <a:srgbClr val="002060"/>
                </a:solidFill>
                <a:latin typeface="Comic Sans MS" pitchFamily="66" charset="0"/>
              </a:rPr>
              <a:t>advise</a:t>
            </a:r>
            <a:r>
              <a:rPr lang="en-GB" sz="2800" b="1" dirty="0" smtClean="0">
                <a:solidFill>
                  <a:srgbClr val="002060"/>
                </a:solidFill>
                <a:latin typeface="Comic Sans MS" pitchFamily="66" charset="0"/>
              </a:rPr>
              <a:t> you as to which type of education your child is best suited to. </a:t>
            </a:r>
          </a:p>
          <a:p>
            <a:pPr algn="l">
              <a:lnSpc>
                <a:spcPct val="80000"/>
              </a:lnSpc>
            </a:pPr>
            <a:endParaRPr lang="en-GB" sz="2800" b="1" dirty="0">
              <a:solidFill>
                <a:srgbClr val="002060"/>
              </a:solidFill>
              <a:latin typeface="Comic Sans MS" pitchFamily="66" charset="0"/>
            </a:endParaRPr>
          </a:p>
          <a:p>
            <a:pPr algn="l">
              <a:lnSpc>
                <a:spcPct val="80000"/>
              </a:lnSpc>
            </a:pPr>
            <a:r>
              <a:rPr lang="en-GB" sz="2800" b="1" dirty="0" smtClean="0">
                <a:solidFill>
                  <a:srgbClr val="002060"/>
                </a:solidFill>
                <a:latin typeface="Comic Sans MS" pitchFamily="66" charset="0"/>
              </a:rPr>
              <a:t>Understand expectations of Grammar School</a:t>
            </a:r>
            <a:endParaRPr lang="en-GB" sz="2000" b="1" dirty="0">
              <a:solidFill>
                <a:srgbClr val="002060"/>
              </a:solidFill>
              <a:latin typeface="Comic Sans MS" pitchFamily="66" charset="0"/>
            </a:endParaRPr>
          </a:p>
          <a:p>
            <a:pPr algn="l">
              <a:lnSpc>
                <a:spcPct val="80000"/>
              </a:lnSpc>
            </a:pPr>
            <a:endParaRPr lang="en-GB" sz="2800" b="1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pPr algn="l">
              <a:lnSpc>
                <a:spcPct val="80000"/>
              </a:lnSpc>
            </a:pPr>
            <a:r>
              <a:rPr lang="en-GB" sz="2800" b="1" dirty="0" smtClean="0">
                <a:solidFill>
                  <a:srgbClr val="002060"/>
                </a:solidFill>
                <a:latin typeface="Comic Sans MS" pitchFamily="66" charset="0"/>
              </a:rPr>
              <a:t>The decision is yours!</a:t>
            </a:r>
            <a:endParaRPr lang="en-GB" sz="28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25911" y="998041"/>
            <a:ext cx="603081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Making the Decision…</a:t>
            </a:r>
            <a:endParaRPr lang="en-GB" sz="4400" dirty="0"/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4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52400"/>
            <a:ext cx="7772400" cy="792088"/>
          </a:xfrm>
        </p:spPr>
        <p:txBody>
          <a:bodyPr>
            <a:no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Special Arrangements</a:t>
            </a:r>
            <a:endParaRPr lang="en-GB" sz="4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2648" y="1981200"/>
            <a:ext cx="8568952" cy="5184576"/>
          </a:xfrm>
        </p:spPr>
        <p:txBody>
          <a:bodyPr>
            <a:normAutofit/>
          </a:bodyPr>
          <a:lstStyle/>
          <a:p>
            <a:pPr algn="l"/>
            <a: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 can make applications for access arrangements, but these are considered and granted on a case by case basis (and cannot be guaranteed).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8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670639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64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2539"/>
            <a:ext cx="7772400" cy="792088"/>
          </a:xfrm>
        </p:spPr>
        <p:txBody>
          <a:bodyPr>
            <a:no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Special Arrangements</a:t>
            </a:r>
            <a:endParaRPr lang="en-GB" sz="4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" y="1042972"/>
            <a:ext cx="8534400" cy="5662628"/>
          </a:xfrm>
        </p:spPr>
        <p:txBody>
          <a:bodyPr>
            <a:normAutofit fontScale="92500" lnSpcReduction="2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3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Adapting test materials (question booklets and answer sheets).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3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Use </a:t>
            </a:r>
            <a:r>
              <a:rPr lang="en-GB" sz="23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of coloured overlays/coloured filter lenses.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3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Use of an amanuensis / scribe for the multiple-choice tests</a:t>
            </a:r>
            <a:r>
              <a:rPr lang="en-GB" sz="23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3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Use </a:t>
            </a:r>
            <a:r>
              <a:rPr lang="en-GB" sz="23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of a reader/prompter for the multiple-choice </a:t>
            </a:r>
            <a:r>
              <a:rPr lang="en-GB" sz="23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tests.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3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Permission </a:t>
            </a:r>
            <a:r>
              <a:rPr lang="en-GB" sz="23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for a break or “stop the clock” breaks during the </a:t>
            </a:r>
            <a:r>
              <a:rPr lang="en-GB" sz="23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test.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3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Permission </a:t>
            </a:r>
            <a:r>
              <a:rPr lang="en-GB" sz="23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to extend the time allowed for the writing task by up to </a:t>
            </a:r>
            <a:r>
              <a:rPr lang="en-GB" sz="23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25%.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3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Permission </a:t>
            </a:r>
            <a:r>
              <a:rPr lang="en-GB" sz="23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to extend the time allowed for one or more of the </a:t>
            </a:r>
            <a:r>
              <a:rPr lang="en-GB" sz="23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sub-tests.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3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Other </a:t>
            </a:r>
            <a:r>
              <a:rPr lang="en-GB" sz="2300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reasonable </a:t>
            </a:r>
            <a:r>
              <a:rPr lang="en-GB" sz="23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adjustments.</a:t>
            </a:r>
          </a:p>
          <a:p>
            <a:pPr algn="l"/>
            <a:endParaRPr lang="en-GB" sz="2300" b="1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If </a:t>
            </a:r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you feel that your child may require </a:t>
            </a: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specific arrangements </a:t>
            </a:r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to adequately access the test please discuss these </a:t>
            </a: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with Miss Claxton.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28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881374"/>
            <a:ext cx="990600" cy="915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4452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146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1804" y="742392"/>
            <a:ext cx="7772400" cy="764704"/>
          </a:xfrm>
        </p:spPr>
        <p:txBody>
          <a:bodyPr>
            <a:noAutofit/>
          </a:bodyPr>
          <a:lstStyle/>
          <a:p>
            <a:pPr algn="ctr"/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Kent Test</a:t>
            </a:r>
            <a:b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 Whole Process:</a:t>
            </a:r>
            <a:endParaRPr lang="en-GB" sz="4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541594"/>
            <a:ext cx="8568952" cy="5184576"/>
          </a:xfrm>
        </p:spPr>
        <p:txBody>
          <a:bodyPr>
            <a:normAutofit lnSpcReduction="10000"/>
          </a:bodyPr>
          <a:lstStyle/>
          <a:p>
            <a:pPr algn="l">
              <a:buFont typeface="Arial" pitchFamily="34" charset="0"/>
              <a:buChar char="•"/>
            </a:pPr>
            <a:r>
              <a:rPr lang="en-GB" sz="3300" b="1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Register for test </a:t>
            </a:r>
          </a:p>
          <a:p>
            <a:pPr algn="l">
              <a:buFont typeface="Arial" pitchFamily="34" charset="0"/>
              <a:buChar char="•"/>
            </a:pPr>
            <a:r>
              <a:rPr lang="en-GB" sz="33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Tests taken</a:t>
            </a:r>
          </a:p>
          <a:p>
            <a:pPr algn="l">
              <a:buFont typeface="Arial" pitchFamily="34" charset="0"/>
              <a:buChar char="•"/>
            </a:pPr>
            <a:r>
              <a:rPr lang="en-GB" sz="3300" b="1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Scores to school</a:t>
            </a:r>
          </a:p>
          <a:p>
            <a:pPr algn="l">
              <a:buFont typeface="Arial" pitchFamily="34" charset="0"/>
              <a:buChar char="•"/>
            </a:pPr>
            <a:r>
              <a:rPr lang="en-GB" sz="33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Headteacher</a:t>
            </a:r>
            <a:r>
              <a:rPr lang="en-GB" sz="33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n-GB" sz="33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</a:t>
            </a:r>
            <a:r>
              <a:rPr lang="en-GB" sz="33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ppeal </a:t>
            </a:r>
          </a:p>
          <a:p>
            <a:pPr algn="l">
              <a:buFont typeface="Arial" pitchFamily="34" charset="0"/>
              <a:buChar char="•"/>
            </a:pPr>
            <a:r>
              <a:rPr lang="en-GB" sz="3300" b="1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Results to families</a:t>
            </a:r>
          </a:p>
          <a:p>
            <a:pPr algn="l">
              <a:buFont typeface="Arial" pitchFamily="34" charset="0"/>
              <a:buChar char="•"/>
            </a:pPr>
            <a:r>
              <a:rPr lang="en-GB" sz="33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Apply for secondary schools</a:t>
            </a:r>
          </a:p>
          <a:p>
            <a:pPr algn="l">
              <a:buFont typeface="Arial" pitchFamily="34" charset="0"/>
              <a:buChar char="•"/>
            </a:pPr>
            <a:r>
              <a:rPr lang="en-GB" sz="3300" b="1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Secondary school place allocated</a:t>
            </a:r>
          </a:p>
          <a:p>
            <a:pPr algn="l">
              <a:buFont typeface="Arial" pitchFamily="34" charset="0"/>
              <a:buChar char="•"/>
            </a:pPr>
            <a:r>
              <a:rPr lang="en-GB" sz="33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Parental Appeal can be lodged</a:t>
            </a:r>
          </a:p>
          <a:p>
            <a:pPr algn="l">
              <a:buFont typeface="Arial" pitchFamily="34" charset="0"/>
              <a:buChar char="•"/>
            </a:pPr>
            <a:r>
              <a:rPr lang="en-GB" sz="3300" b="1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Appeal heard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1"/>
            <a:ext cx="1055077" cy="939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1" y="3838"/>
            <a:ext cx="1055077" cy="939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257610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 Date Cliparts, Download Free Clip Art, Free Clip Art on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206" y="1420155"/>
            <a:ext cx="5929188" cy="4424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76200" y="152400"/>
            <a:ext cx="7897688" cy="764704"/>
          </a:xfrm>
        </p:spPr>
        <p:txBody>
          <a:bodyPr>
            <a:noAutofit/>
          </a:bodyPr>
          <a:lstStyle/>
          <a:p>
            <a:pPr algn="ctr"/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   Dates</a:t>
            </a:r>
            <a:endParaRPr lang="en-GB" sz="4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219200"/>
            <a:ext cx="9254752" cy="5577810"/>
          </a:xfrm>
        </p:spPr>
        <p:txBody>
          <a:bodyPr>
            <a:noAutofit/>
          </a:bodyPr>
          <a:lstStyle/>
          <a:p>
            <a:pPr algn="ctr"/>
            <a:endParaRPr lang="en-GB" sz="8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767839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6494462" cy="1462087"/>
          </a:xfrm>
        </p:spPr>
        <p:txBody>
          <a:bodyPr/>
          <a:lstStyle/>
          <a:p>
            <a:r>
              <a:rPr lang="en-GB" sz="5400" b="1" dirty="0" smtClean="0">
                <a:latin typeface="Comic Sans MS" panose="030F0702030302020204" pitchFamily="66" charset="0"/>
              </a:rPr>
              <a:t>The Kent Test</a:t>
            </a:r>
            <a:endParaRPr lang="en-GB" sz="5400" b="1" dirty="0">
              <a:latin typeface="Comic Sans MS" panose="030F0702030302020204" pitchFamily="66" charset="0"/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idx="1"/>
          </p:nvPr>
        </p:nvSpPr>
        <p:spPr>
          <a:xfrm>
            <a:off x="358776" y="1752600"/>
            <a:ext cx="8785224" cy="4114800"/>
          </a:xfrm>
        </p:spPr>
        <p:txBody>
          <a:bodyPr/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itchFamily="66" charset="0"/>
              </a:rPr>
              <a:t>If you want your child to sit the Kent Test – we would advise you to practise!</a:t>
            </a:r>
          </a:p>
          <a:p>
            <a:pPr marL="0" indent="0">
              <a:buNone/>
            </a:pPr>
            <a:endParaRPr lang="en-GB" sz="4000" b="1" dirty="0" smtClean="0">
              <a:solidFill>
                <a:srgbClr val="002060"/>
              </a:solidFill>
              <a:latin typeface="Comic Sans MS" pitchFamily="66" charset="0"/>
            </a:endParaRPr>
          </a:p>
          <a:p>
            <a:r>
              <a:rPr lang="en-GB" sz="2800" b="1" dirty="0" smtClean="0">
                <a:solidFill>
                  <a:srgbClr val="002060"/>
                </a:solidFill>
                <a:latin typeface="Comic Sans MS" pitchFamily="66" charset="0"/>
              </a:rPr>
              <a:t>If you feel your child has the ability to achieve in a Grammar School setting then prepare them for the tests they will need to take to get there! </a:t>
            </a:r>
            <a:endParaRPr lang="en-GB" sz="2800" b="1" dirty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None/>
            </a:pPr>
            <a:endParaRPr lang="en-GB" sz="2800" dirty="0">
              <a:solidFill>
                <a:schemeClr val="hlink"/>
              </a:solidFill>
              <a:latin typeface="Bradley Hand ITC" pitchFamily="66" charset="0"/>
            </a:endParaRPr>
          </a:p>
          <a:p>
            <a:pPr>
              <a:buFont typeface="Wingdings" pitchFamily="2" charset="2"/>
              <a:buNone/>
            </a:pPr>
            <a:endParaRPr lang="en-GB" sz="2800" dirty="0">
              <a:solidFill>
                <a:schemeClr val="hlink"/>
              </a:solidFill>
              <a:latin typeface="Bradley Hand ITC" pitchFamily="66" charset="0"/>
            </a:endParaRPr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20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6498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214313"/>
            <a:ext cx="6421437" cy="1462087"/>
          </a:xfrm>
        </p:spPr>
        <p:txBody>
          <a:bodyPr/>
          <a:lstStyle/>
          <a:p>
            <a:r>
              <a:rPr lang="en-GB" sz="5400" b="1" dirty="0" smtClean="0">
                <a:latin typeface="Comic Sans MS" panose="030F0702030302020204" pitchFamily="66" charset="0"/>
              </a:rPr>
              <a:t>Finally…</a:t>
            </a:r>
            <a:endParaRPr lang="en-GB" sz="5400" b="1" dirty="0">
              <a:latin typeface="Comic Sans MS" panose="030F0702030302020204" pitchFamily="66" charset="0"/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649361"/>
            <a:ext cx="8574088" cy="4114800"/>
          </a:xfrm>
        </p:spPr>
        <p:txBody>
          <a:bodyPr>
            <a:normAutofit lnSpcReduction="10000"/>
          </a:bodyPr>
          <a:lstStyle/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3200" b="1" dirty="0">
                <a:solidFill>
                  <a:srgbClr val="002060"/>
                </a:solidFill>
                <a:latin typeface="Comic Sans MS" pitchFamily="66" charset="0"/>
              </a:rPr>
              <a:t>All schools provide similar opportunities</a:t>
            </a: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3200" b="1" dirty="0">
                <a:solidFill>
                  <a:srgbClr val="002060"/>
                </a:solidFill>
                <a:latin typeface="Comic Sans MS" pitchFamily="66" charset="0"/>
              </a:rPr>
              <a:t>Make the most of them</a:t>
            </a: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3200" b="1" dirty="0" smtClean="0">
                <a:solidFill>
                  <a:srgbClr val="002060"/>
                </a:solidFill>
                <a:latin typeface="Comic Sans MS" pitchFamily="66" charset="0"/>
              </a:rPr>
              <a:t>You </a:t>
            </a:r>
            <a:r>
              <a:rPr lang="en-GB" sz="3200" b="1" dirty="0">
                <a:solidFill>
                  <a:srgbClr val="002060"/>
                </a:solidFill>
                <a:latin typeface="Comic Sans MS" pitchFamily="66" charset="0"/>
              </a:rPr>
              <a:t>don’t need to go to grammar school to achieve high academic success</a:t>
            </a: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3200" b="1" dirty="0">
                <a:solidFill>
                  <a:srgbClr val="002060"/>
                </a:solidFill>
                <a:latin typeface="Comic Sans MS" pitchFamily="66" charset="0"/>
              </a:rPr>
              <a:t>Many routes to same </a:t>
            </a:r>
            <a:r>
              <a:rPr lang="en-GB" sz="3200" b="1" dirty="0" smtClean="0">
                <a:solidFill>
                  <a:srgbClr val="002060"/>
                </a:solidFill>
                <a:latin typeface="Comic Sans MS" pitchFamily="66" charset="0"/>
              </a:rPr>
              <a:t>destination</a:t>
            </a: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3200" b="1" dirty="0" smtClean="0">
                <a:solidFill>
                  <a:srgbClr val="002060"/>
                </a:solidFill>
                <a:latin typeface="Comic Sans MS" pitchFamily="66" charset="0"/>
              </a:rPr>
              <a:t>Parent’s decision </a:t>
            </a:r>
            <a:endParaRPr lang="en-GB" sz="3200" b="1" dirty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r>
              <a:rPr lang="en-GB" sz="3200" b="1" dirty="0">
                <a:solidFill>
                  <a:srgbClr val="002060"/>
                </a:solidFill>
                <a:latin typeface="Comic Sans MS" pitchFamily="66" charset="0"/>
              </a:rPr>
              <a:t>Supportive </a:t>
            </a:r>
            <a:r>
              <a:rPr lang="en-GB" sz="3200" b="1" dirty="0" smtClean="0">
                <a:solidFill>
                  <a:srgbClr val="002060"/>
                </a:solidFill>
                <a:latin typeface="Comic Sans MS" pitchFamily="66" charset="0"/>
              </a:rPr>
              <a:t>family – value education!</a:t>
            </a:r>
            <a:endParaRPr lang="en-GB" sz="3200" b="1" dirty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endParaRPr lang="en-GB" sz="4400" b="1" dirty="0">
              <a:latin typeface="Century Gothic" pitchFamily="34" charset="0"/>
            </a:endParaRPr>
          </a:p>
          <a:p>
            <a:pPr>
              <a:buClr>
                <a:schemeClr val="tx1"/>
              </a:buClr>
              <a:buFont typeface="Wingdings" pitchFamily="2" charset="2"/>
              <a:buChar char="ü"/>
            </a:pPr>
            <a:endParaRPr lang="en-GB" dirty="0">
              <a:latin typeface="Century Gothic" pitchFamily="34" charset="0"/>
            </a:endParaRPr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69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3010" grpId="0" autoUpdateAnimBg="0"/>
      <p:bldP spid="43011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02763"/>
            <a:ext cx="7620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9600" b="1" dirty="0" smtClean="0">
                <a:latin typeface="Comic Sans MS" panose="030F0702030302020204" pitchFamily="66" charset="0"/>
              </a:rPr>
              <a:t>Next Steps:</a:t>
            </a:r>
            <a:endParaRPr lang="en-US" sz="9600" b="1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6200" y="1676400"/>
            <a:ext cx="891540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Visit Kent Admissions website: Find out more about the test</a:t>
            </a:r>
          </a:p>
          <a:p>
            <a:pPr algn="l"/>
            <a:endParaRPr lang="en-GB" sz="32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Register for your child to take Kent Test</a:t>
            </a:r>
          </a:p>
          <a:p>
            <a:pPr algn="l"/>
            <a:endParaRPr lang="en-GB" sz="32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Purchase practice Kent Test papers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endParaRPr lang="en-GB" sz="2000" b="1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GB" sz="3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If further questions – email or telephone!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endParaRPr lang="en-GB" dirty="0"/>
          </a:p>
        </p:txBody>
      </p:sp>
      <p:pic>
        <p:nvPicPr>
          <p:cNvPr id="5" name="Picture 2" descr="https://uksouth1-mediap.svc.ms/transform/thumbnail?provider=spo&amp;inputFormat=png&amp;cs=fFNQTw&amp;docid=https%3A%2F%2Fvikingacademytrust.sharepoint.com%3A443%2F_api%2Fv2.0%2Fdrives%2Fb!KKoMqKYb30mq6p9i2BxJch7qqCrexWZKuFLSj1V8WFRtVex76z3DSroAj_ONQXvp%2Fitems%2F01CACK532ML2QYFVVDEZAYKTAEHARNCTC7%3Fversion%3DPublished&amp;access_token=eyJ0eXAiOiJKV1QiLCJhbGciOiJub25lIn0.eyJhdWQiOiIwMDAwMDAwMy0wMDAwLTBmZjEtY2UwMC0wMDAwMDAwMDAwMDAvdmlraW5nYWNhZGVteXRydXN0LnNoYXJlcG9pbnQuY29tQDAwY2QxMjllLTQ2MTMtNDE2Yi1iMTc0LTQ0ODcwYjZhZTA1MiIsImlzcyI6IjAwMDAwMDAzLTAwMDAtMGZmMS1jZTAwLTAwMDAwMDAwMDAwMCIsIm5iZiI6IjE1NTg2MDQ0ODgiLCJleHAiOiIxNTU4NjI2MDg4IiwiZW5kcG9pbnR1cmwiOiJ4VDY0MjkwZ2MzL3NzUlUwVXRrc1Ixa2xmMnNUUXo0SEhlYXcyd3BONnlzPSIsImVuZHBvaW50dXJsTGVuZ3RoIjoiMTI1IiwiaXNsb29wYmFjayI6IlRydWUiLCJjaWQiOiJaR1kyTTJSbU9XVXRNakEyTlMwNE1EQXdMV05pT1RJdFptRmlOVEkyTVRoaFpEYzAiLCJ2ZXIiOiJoYXNoZWRwcm9vZnRva2VuIiwic2l0ZWlkIjoiWVRnd1kyRmhNamd0TVdKaE5pMDBPV1JtTFdGaFpXRXRPV1kyTW1RNE1XTTBPVGN5IiwibmFtZWlkIjoiMCMuZnxtZW1iZXJzaGlwfGhlYWRvZnNjaG9vbEB1cHRvbmp1bmlvci5jb20iLCJuaWkiOiJtaWNyb3NvZnQuc2hhcmVwb2ludCIsImlzdXNlciI6InRydWUiLCJjYWNoZWtleSI6IjBoLmZ8bWVtYmVyc2hpcHwxMDAzM2ZmZjk4ZDlkNzM2QGxpdmUuY29tIiwidHQiOiIwIiwidXNlUGVyc2lzdGVudENvb2tpZSI6IjIifQ.aWh4LzVsb2IvcWYyVG1ZTk9tekRCSEp6M2FhTVF2NHlpYWpibzRIMmhNaz0&amp;encodeFailures=1&amp;width=925&amp;height=855&amp;srcWidth=1500&amp;srcHeight=138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534" y="5191028"/>
            <a:ext cx="1737466" cy="16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880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245665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75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4930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CC94A86D6F494E94928B19630448AC" ma:contentTypeVersion="13" ma:contentTypeDescription="Create a new document." ma:contentTypeScope="" ma:versionID="a47459903d5add35f5d0c520446261da">
  <xsd:schema xmlns:xsd="http://www.w3.org/2001/XMLSchema" xmlns:xs="http://www.w3.org/2001/XMLSchema" xmlns:p="http://schemas.microsoft.com/office/2006/metadata/properties" xmlns:ns3="9e6b630d-2ba0-4785-a728-94f7797b6ec3" xmlns:ns4="1340d29d-7d21-4ff6-ac23-862057b235bd" targetNamespace="http://schemas.microsoft.com/office/2006/metadata/properties" ma:root="true" ma:fieldsID="d820d90e1c22cbc322707b5418dc1bd7" ns3:_="" ns4:_="">
    <xsd:import namespace="9e6b630d-2ba0-4785-a728-94f7797b6ec3"/>
    <xsd:import namespace="1340d29d-7d21-4ff6-ac23-862057b235b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6b630d-2ba0-4785-a728-94f7797b6ec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40d29d-7d21-4ff6-ac23-862057b235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5FF4D0-6746-4793-851D-898B4D5E4A4E}">
  <ds:schemaRefs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9e6b630d-2ba0-4785-a728-94f7797b6ec3"/>
    <ds:schemaRef ds:uri="http://purl.org/dc/elements/1.1/"/>
    <ds:schemaRef ds:uri="http://schemas.microsoft.com/office/2006/metadata/properties"/>
    <ds:schemaRef ds:uri="1340d29d-7d21-4ff6-ac23-862057b235bd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D819CEF-0819-407C-A92A-95930288C27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7761122-1C2E-4F82-85E7-3A96F67F5E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e6b630d-2ba0-4785-a728-94f7797b6ec3"/>
    <ds:schemaRef ds:uri="1340d29d-7d21-4ff6-ac23-862057b235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23785</TotalTime>
  <Words>1089</Words>
  <Application>Microsoft Office PowerPoint</Application>
  <PresentationFormat>On-screen Show (4:3)</PresentationFormat>
  <Paragraphs>199</Paragraphs>
  <Slides>26</Slides>
  <Notes>5</Notes>
  <HiddenSlides>0</HiddenSlides>
  <MMClips>27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8" baseType="lpstr">
      <vt:lpstr>Arial</vt:lpstr>
      <vt:lpstr>Bradley Hand ITC</vt:lpstr>
      <vt:lpstr>Candara</vt:lpstr>
      <vt:lpstr>Century Gothic</vt:lpstr>
      <vt:lpstr>Comic Sans MS</vt:lpstr>
      <vt:lpstr>Showcard Gothic</vt:lpstr>
      <vt:lpstr>Tahoma</vt:lpstr>
      <vt:lpstr>Times New Roman</vt:lpstr>
      <vt:lpstr>Trebuchet MS</vt:lpstr>
      <vt:lpstr>Wingdings</vt:lpstr>
      <vt:lpstr>Wingdings 3</vt:lpstr>
      <vt:lpstr>Facet</vt:lpstr>
      <vt:lpstr>Upton Junior School</vt:lpstr>
      <vt:lpstr>Presentation</vt:lpstr>
      <vt:lpstr>Milestone</vt:lpstr>
      <vt:lpstr>Types of schools</vt:lpstr>
      <vt:lpstr>No Door is Shut</vt:lpstr>
      <vt:lpstr>The Curriculum</vt:lpstr>
      <vt:lpstr>Schools in Thanet</vt:lpstr>
      <vt:lpstr>Which school is for my child?</vt:lpstr>
      <vt:lpstr>The Kent Test</vt:lpstr>
      <vt:lpstr>The Kent Test: kent.gov.uk </vt:lpstr>
      <vt:lpstr>PowerPoint Presentation</vt:lpstr>
      <vt:lpstr>PowerPoint Presentation</vt:lpstr>
      <vt:lpstr>PowerPoint Presentation</vt:lpstr>
      <vt:lpstr>Kent Test: Scoring</vt:lpstr>
      <vt:lpstr>How is the decision made?</vt:lpstr>
      <vt:lpstr>Results to Families</vt:lpstr>
      <vt:lpstr>Application for Secondary School</vt:lpstr>
      <vt:lpstr>Parental Appeals for Grammar</vt:lpstr>
      <vt:lpstr>PowerPoint Presentation</vt:lpstr>
      <vt:lpstr>Special Arrangements</vt:lpstr>
      <vt:lpstr>Special Arrangements</vt:lpstr>
      <vt:lpstr>Kent Test The Whole Process:</vt:lpstr>
      <vt:lpstr>    Dates</vt:lpstr>
      <vt:lpstr>The Kent Test</vt:lpstr>
      <vt:lpstr>Finally…</vt:lpstr>
      <vt:lpstr>Next Steps:</vt:lpstr>
    </vt:vector>
  </TitlesOfParts>
  <Company>St Saviour's C.E.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PESE</dc:title>
  <dc:creator>test</dc:creator>
  <cp:lastModifiedBy>Theresa Hailey</cp:lastModifiedBy>
  <cp:revision>247</cp:revision>
  <cp:lastPrinted>2016-06-13T12:49:13Z</cp:lastPrinted>
  <dcterms:created xsi:type="dcterms:W3CDTF">2000-09-29T14:38:08Z</dcterms:created>
  <dcterms:modified xsi:type="dcterms:W3CDTF">2020-06-04T12:39:21Z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0x010100DCCC94A86D6F494E94928B19630448AC</vt:lpwstr>
  </property>
</Properties>
</file>