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84655-96D4-EA41-AFCA-BE4F1A8220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C9B984B-C5BC-F644-B001-8F33F34530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375FE0F-09FE-7140-9FE8-C4F8DF08FC3E}"/>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5" name="Footer Placeholder 4">
            <a:extLst>
              <a:ext uri="{FF2B5EF4-FFF2-40B4-BE49-F238E27FC236}">
                <a16:creationId xmlns:a16="http://schemas.microsoft.com/office/drawing/2014/main" id="{DE763D4E-A62D-484A-BE90-875C4B8124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BA1577-B059-894F-AF8C-3F9656FC5429}"/>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3402583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D1DE1-E654-C640-A773-1F4A1F7516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6E0DEE-1FB9-444C-AE05-29D3BC2B61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6A00A7-DB8C-C54E-A873-ED6F09D5B322}"/>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5" name="Footer Placeholder 4">
            <a:extLst>
              <a:ext uri="{FF2B5EF4-FFF2-40B4-BE49-F238E27FC236}">
                <a16:creationId xmlns:a16="http://schemas.microsoft.com/office/drawing/2014/main" id="{C28D65C1-B049-A049-987E-5201DA0DF5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BAC078-240B-0C46-BC9B-A8C549059F72}"/>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4042208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61166-8D3F-F64E-8F3E-3B1DC7F589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F7EB274-A4F5-534D-B164-2D0CAF5B27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1CD65F-F5D7-3A45-8544-8D5A994801E2}"/>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5" name="Footer Placeholder 4">
            <a:extLst>
              <a:ext uri="{FF2B5EF4-FFF2-40B4-BE49-F238E27FC236}">
                <a16:creationId xmlns:a16="http://schemas.microsoft.com/office/drawing/2014/main" id="{F8276D89-6DD3-3747-A608-DEFF94B8B8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B59EC2-6C83-004C-ABFB-FD745783753D}"/>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2207866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16346-3B1E-4247-BCCE-5F4EAA86976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156363B-F346-2B4F-BA45-90059F7D207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F880D86-FC90-5A4A-84CC-17CCA62B87A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9B4C4B8-83C9-E144-BA73-D40C7BC91020}"/>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6" name="Footer Placeholder 5">
            <a:extLst>
              <a:ext uri="{FF2B5EF4-FFF2-40B4-BE49-F238E27FC236}">
                <a16:creationId xmlns:a16="http://schemas.microsoft.com/office/drawing/2014/main" id="{6E09B467-716C-0944-9BCB-2016972870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8E5D8F-187F-9B48-A6E3-671F81B74D26}"/>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1217014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067C0-B70C-CC4B-B15B-7DEF7DD883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BF9048-9759-B046-AE7C-C460920354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8F2A068-518A-DC44-A2A3-184E5F37464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12EA5D7-9E76-654B-B414-893B787EFB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D234D67-77C8-1E44-9322-EC007A6E07C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23D01EB-D9C5-654B-86BA-AA0ACBB4C88C}"/>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8" name="Footer Placeholder 7">
            <a:extLst>
              <a:ext uri="{FF2B5EF4-FFF2-40B4-BE49-F238E27FC236}">
                <a16:creationId xmlns:a16="http://schemas.microsoft.com/office/drawing/2014/main" id="{32B1C616-C693-CA4A-9F0E-573A30B57F1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D7D5E8F-EB7A-CB42-911B-8A3549670E79}"/>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1908469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B5D05-AC20-EA41-B462-2987CB20F52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D933A35-CAE3-034F-ACA0-66D6C7160819}"/>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4" name="Footer Placeholder 3">
            <a:extLst>
              <a:ext uri="{FF2B5EF4-FFF2-40B4-BE49-F238E27FC236}">
                <a16:creationId xmlns:a16="http://schemas.microsoft.com/office/drawing/2014/main" id="{0EC87F2A-86CA-2341-9359-CC6C253137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49945D-9C90-C447-8BAC-F6E54591145F}"/>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1954874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B8FF66-EB34-7749-92C3-5EEB4C3F29A7}"/>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3" name="Footer Placeholder 2">
            <a:extLst>
              <a:ext uri="{FF2B5EF4-FFF2-40B4-BE49-F238E27FC236}">
                <a16:creationId xmlns:a16="http://schemas.microsoft.com/office/drawing/2014/main" id="{21B19C07-73E5-664E-A93D-B726E35CDA6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DEF32A8-D085-8C45-8F33-4A1A2BD679D4}"/>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1707334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AB6C0-9E48-AC4B-BFDC-7A91A728C1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758DA2-8BC7-7C45-88F1-F6CD243C99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0FF4844-354A-5740-9128-9A6BB32A1F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817806-E1C8-254D-A55F-C51D478CAAAC}"/>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6" name="Footer Placeholder 5">
            <a:extLst>
              <a:ext uri="{FF2B5EF4-FFF2-40B4-BE49-F238E27FC236}">
                <a16:creationId xmlns:a16="http://schemas.microsoft.com/office/drawing/2014/main" id="{D0B9DC98-A61F-7843-BB93-2F086C130A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1A551B-1389-C746-AA66-13AEB9DCAA72}"/>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2540826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291D0-7BB7-1946-AE41-7040FE2A47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221432D-04E9-9F48-8577-53D4047C91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E645C82-C6E2-9B44-B070-84ADF065CF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130BE2-C5DE-0843-BCD2-C0FE2A7241DA}"/>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6" name="Footer Placeholder 5">
            <a:extLst>
              <a:ext uri="{FF2B5EF4-FFF2-40B4-BE49-F238E27FC236}">
                <a16:creationId xmlns:a16="http://schemas.microsoft.com/office/drawing/2014/main" id="{E733F788-214C-F942-9002-22AA9517EC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92C2EB6-74CC-D545-9EDB-2A0B09DE6949}"/>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1908255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A4020-C5A7-BE40-98E9-E5AB8F18F06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FBDFB5B-78FA-B046-9BA5-AD474517A81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5A3C0D-A7E3-3E4C-A5E9-F0D584774768}"/>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5" name="Footer Placeholder 4">
            <a:extLst>
              <a:ext uri="{FF2B5EF4-FFF2-40B4-BE49-F238E27FC236}">
                <a16:creationId xmlns:a16="http://schemas.microsoft.com/office/drawing/2014/main" id="{EDE064CC-E85F-7446-885D-2249FB153E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F6B5B7-EB4D-C544-883A-DB72CAB3F49A}"/>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931264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7DA878-8402-C248-8E55-B0B8E606CE4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C08FD04-767E-2C49-8968-E1C2E2589DB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B09AB-C425-C94C-B554-FC4FF12F733B}"/>
              </a:ext>
            </a:extLst>
          </p:cNvPr>
          <p:cNvSpPr>
            <a:spLocks noGrp="1"/>
          </p:cNvSpPr>
          <p:nvPr>
            <p:ph type="dt" sz="half" idx="10"/>
          </p:nvPr>
        </p:nvSpPr>
        <p:spPr/>
        <p:txBody>
          <a:bodyPr/>
          <a:lstStyle/>
          <a:p>
            <a:fld id="{A773A6E7-3A99-3149-AE76-1F5032CA41E8}" type="datetimeFigureOut">
              <a:rPr lang="en-US" smtClean="0"/>
              <a:t>3/2/2021</a:t>
            </a:fld>
            <a:endParaRPr lang="en-US"/>
          </a:p>
        </p:txBody>
      </p:sp>
      <p:sp>
        <p:nvSpPr>
          <p:cNvPr id="5" name="Footer Placeholder 4">
            <a:extLst>
              <a:ext uri="{FF2B5EF4-FFF2-40B4-BE49-F238E27FC236}">
                <a16:creationId xmlns:a16="http://schemas.microsoft.com/office/drawing/2014/main" id="{CD2A9000-1928-E949-ACFC-5ECC2DC85A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A6BCF0-F6D1-AF46-87CF-797E0195B498}"/>
              </a:ext>
            </a:extLst>
          </p:cNvPr>
          <p:cNvSpPr>
            <a:spLocks noGrp="1"/>
          </p:cNvSpPr>
          <p:nvPr>
            <p:ph type="sldNum" sz="quarter" idx="12"/>
          </p:nvPr>
        </p:nvSpPr>
        <p:spPr/>
        <p:txBody>
          <a:bodyPr/>
          <a:lstStyle/>
          <a:p>
            <a:fld id="{2F83F5D6-170B-2441-9EAC-4E45CD384761}" type="slidenum">
              <a:rPr lang="en-US" smtClean="0"/>
              <a:t>‹#›</a:t>
            </a:fld>
            <a:endParaRPr lang="en-US"/>
          </a:p>
        </p:txBody>
      </p:sp>
    </p:spTree>
    <p:extLst>
      <p:ext uri="{BB962C8B-B14F-4D97-AF65-F5344CB8AC3E}">
        <p14:creationId xmlns:p14="http://schemas.microsoft.com/office/powerpoint/2010/main" val="2802201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C3EF53-893F-944E-BE9C-B8BFE483E9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B7857F0-14E5-E24A-90BB-25636F8664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A4BC84-E737-B345-AF00-5BAB47398D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73A6E7-3A99-3149-AE76-1F5032CA41E8}" type="datetimeFigureOut">
              <a:rPr lang="en-US" smtClean="0"/>
              <a:t>3/2/2021</a:t>
            </a:fld>
            <a:endParaRPr lang="en-US"/>
          </a:p>
        </p:txBody>
      </p:sp>
      <p:sp>
        <p:nvSpPr>
          <p:cNvPr id="5" name="Footer Placeholder 4">
            <a:extLst>
              <a:ext uri="{FF2B5EF4-FFF2-40B4-BE49-F238E27FC236}">
                <a16:creationId xmlns:a16="http://schemas.microsoft.com/office/drawing/2014/main" id="{D0B52D4A-6E4F-0B41-AFAA-A8A0F75A45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766BD3-ECE8-3740-9222-EB73C9434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83F5D6-170B-2441-9EAC-4E45CD384761}" type="slidenum">
              <a:rPr lang="en-US" smtClean="0"/>
              <a:t>‹#›</a:t>
            </a:fld>
            <a:endParaRPr lang="en-US"/>
          </a:p>
        </p:txBody>
      </p:sp>
    </p:spTree>
    <p:extLst>
      <p:ext uri="{BB962C8B-B14F-4D97-AF65-F5344CB8AC3E}">
        <p14:creationId xmlns:p14="http://schemas.microsoft.com/office/powerpoint/2010/main" val="304666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2CFD491D-AA14-4A48-9A4D-64B9B7CBBF59}"/>
              </a:ext>
            </a:extLst>
          </p:cNvPr>
          <p:cNvSpPr>
            <a:spLocks noGrp="1"/>
          </p:cNvSpPr>
          <p:nvPr>
            <p:ph type="ctrTitle"/>
          </p:nvPr>
        </p:nvSpPr>
        <p:spPr>
          <a:xfrm>
            <a:off x="8842248" y="1481328"/>
            <a:ext cx="2926080" cy="2468880"/>
          </a:xfrm>
        </p:spPr>
        <p:txBody>
          <a:bodyPr>
            <a:normAutofit/>
          </a:bodyPr>
          <a:lstStyle/>
          <a:p>
            <a:pPr algn="l"/>
            <a:r>
              <a:rPr lang="en-US" sz="4000"/>
              <a:t>Charles Dawing reason of Evelution!</a:t>
            </a:r>
          </a:p>
        </p:txBody>
      </p:sp>
      <p:sp>
        <p:nvSpPr>
          <p:cNvPr id="3" name="Subtitle 2">
            <a:extLst>
              <a:ext uri="{FF2B5EF4-FFF2-40B4-BE49-F238E27FC236}">
                <a16:creationId xmlns:a16="http://schemas.microsoft.com/office/drawing/2014/main" id="{0793353D-CA7D-0F4C-9D65-891805001E05}"/>
              </a:ext>
            </a:extLst>
          </p:cNvPr>
          <p:cNvSpPr>
            <a:spLocks noGrp="1"/>
          </p:cNvSpPr>
          <p:nvPr>
            <p:ph type="subTitle" idx="1"/>
          </p:nvPr>
        </p:nvSpPr>
        <p:spPr>
          <a:xfrm>
            <a:off x="8842248" y="4078224"/>
            <a:ext cx="2926080" cy="1307592"/>
          </a:xfrm>
        </p:spPr>
        <p:txBody>
          <a:bodyPr>
            <a:normAutofit/>
          </a:bodyPr>
          <a:lstStyle/>
          <a:p>
            <a:pPr algn="l"/>
            <a:endParaRPr lang="en-US" sz="2000"/>
          </a:p>
        </p:txBody>
      </p:sp>
      <p:sp>
        <p:nvSpPr>
          <p:cNvPr id="31"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Shape 34">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4" name="Picture 3">
            <a:extLst>
              <a:ext uri="{FF2B5EF4-FFF2-40B4-BE49-F238E27FC236}">
                <a16:creationId xmlns:a16="http://schemas.microsoft.com/office/drawing/2014/main" id="{3B4D9777-D332-5E4D-8A74-63EC745F597E}"/>
              </a:ext>
            </a:extLst>
          </p:cNvPr>
          <p:cNvPicPr>
            <a:picLocks noChangeAspect="1"/>
          </p:cNvPicPr>
          <p:nvPr/>
        </p:nvPicPr>
        <p:blipFill rotWithShape="1">
          <a:blip r:embed="rId2"/>
          <a:srcRect t="1662" r="1" b="1"/>
          <a:stretch/>
        </p:blipFill>
        <p:spPr>
          <a:xfrm>
            <a:off x="921910" y="465243"/>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349094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9B2476-0F11-5E49-A79C-9A998874C2D4}"/>
              </a:ext>
            </a:extLst>
          </p:cNvPr>
          <p:cNvSpPr>
            <a:spLocks noGrp="1"/>
          </p:cNvSpPr>
          <p:nvPr>
            <p:ph type="title"/>
          </p:nvPr>
        </p:nvSpPr>
        <p:spPr>
          <a:xfrm>
            <a:off x="767290" y="1780661"/>
            <a:ext cx="3582073" cy="1463472"/>
          </a:xfrm>
        </p:spPr>
        <p:txBody>
          <a:bodyPr anchor="t">
            <a:normAutofit/>
          </a:bodyPr>
          <a:lstStyle/>
          <a:p>
            <a:r>
              <a:rPr lang="en-US" sz="3400">
                <a:solidFill>
                  <a:schemeClr val="bg1"/>
                </a:solidFill>
              </a:rPr>
              <a:t> How did he come up with evelution?</a:t>
            </a:r>
          </a:p>
        </p:txBody>
      </p:sp>
      <p:grpSp>
        <p:nvGrpSpPr>
          <p:cNvPr id="14" name="Group 13">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5"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3" name="Content Placeholder 2">
            <a:extLst>
              <a:ext uri="{FF2B5EF4-FFF2-40B4-BE49-F238E27FC236}">
                <a16:creationId xmlns:a16="http://schemas.microsoft.com/office/drawing/2014/main" id="{E2764BE7-4A8A-8349-9D44-5784D3326AB0}"/>
              </a:ext>
            </a:extLst>
          </p:cNvPr>
          <p:cNvSpPr>
            <a:spLocks noGrp="1"/>
          </p:cNvSpPr>
          <p:nvPr>
            <p:ph idx="1"/>
          </p:nvPr>
        </p:nvSpPr>
        <p:spPr>
          <a:xfrm>
            <a:off x="767290" y="3383121"/>
            <a:ext cx="3582072" cy="2793251"/>
          </a:xfrm>
        </p:spPr>
        <p:txBody>
          <a:bodyPr anchor="t">
            <a:noAutofit/>
          </a:bodyPr>
          <a:lstStyle/>
          <a:p>
            <a:r>
              <a:rPr lang="en-US" sz="2000" i="0">
                <a:solidFill>
                  <a:schemeClr val="bg1"/>
                </a:solidFill>
                <a:effectLst/>
              </a:rPr>
              <a:t>Darwin saw how transmutation happened. Animals more suited to their environment survive longer and have more young. Evolution occurred by a process he called 'Natural Selection'.</a:t>
            </a:r>
            <a:endParaRPr lang="en-US" sz="2000">
              <a:solidFill>
                <a:schemeClr val="bg1"/>
              </a:solidFill>
            </a:endParaRPr>
          </a:p>
        </p:txBody>
      </p:sp>
      <p:pic>
        <p:nvPicPr>
          <p:cNvPr id="5" name="Picture 4">
            <a:extLst>
              <a:ext uri="{FF2B5EF4-FFF2-40B4-BE49-F238E27FC236}">
                <a16:creationId xmlns:a16="http://schemas.microsoft.com/office/drawing/2014/main" id="{0DB9B302-05AA-4B46-A711-AC6F5ED2805B}"/>
              </a:ext>
            </a:extLst>
          </p:cNvPr>
          <p:cNvPicPr>
            <a:picLocks noChangeAspect="1"/>
          </p:cNvPicPr>
          <p:nvPr/>
        </p:nvPicPr>
        <p:blipFill>
          <a:blip r:embed="rId2"/>
          <a:stretch>
            <a:fillRect/>
          </a:stretch>
        </p:blipFill>
        <p:spPr>
          <a:xfrm>
            <a:off x="5116652" y="1560754"/>
            <a:ext cx="6642532" cy="3158259"/>
          </a:xfrm>
          <a:prstGeom prst="rect">
            <a:avLst/>
          </a:prstGeom>
        </p:spPr>
      </p:pic>
    </p:spTree>
    <p:extLst>
      <p:ext uri="{BB962C8B-B14F-4D97-AF65-F5344CB8AC3E}">
        <p14:creationId xmlns:p14="http://schemas.microsoft.com/office/powerpoint/2010/main" val="2019601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7A997D-394E-714D-B67C-2107D91FC3B6}"/>
              </a:ext>
            </a:extLst>
          </p:cNvPr>
          <p:cNvSpPr>
            <a:spLocks noGrp="1"/>
          </p:cNvSpPr>
          <p:nvPr>
            <p:ph type="title"/>
          </p:nvPr>
        </p:nvSpPr>
        <p:spPr>
          <a:xfrm>
            <a:off x="589560" y="856180"/>
            <a:ext cx="4560584" cy="1128068"/>
          </a:xfrm>
        </p:spPr>
        <p:txBody>
          <a:bodyPr anchor="ctr">
            <a:normAutofit/>
          </a:bodyPr>
          <a:lstStyle/>
          <a:p>
            <a:r>
              <a:rPr lang="en-US" sz="3400"/>
              <a:t>Where was he when he descovered evolution? </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D7185D3-E24C-964D-BC35-558EDADB2849}"/>
              </a:ext>
            </a:extLst>
          </p:cNvPr>
          <p:cNvSpPr>
            <a:spLocks noGrp="1"/>
          </p:cNvSpPr>
          <p:nvPr>
            <p:ph idx="1"/>
          </p:nvPr>
        </p:nvSpPr>
        <p:spPr>
          <a:xfrm>
            <a:off x="590719" y="2330505"/>
            <a:ext cx="4559425" cy="3979585"/>
          </a:xfrm>
        </p:spPr>
        <p:txBody>
          <a:bodyPr anchor="ctr">
            <a:noAutofit/>
          </a:bodyPr>
          <a:lstStyle/>
          <a:p>
            <a:r>
              <a:rPr lang="en-US" sz="2000" i="0">
                <a:effectLst/>
              </a:rPr>
              <a:t>At this time in his life, Darwin apparently rejected the concept of biological evolution, just as his mentors Sedgwick and Henslow did. However, Darwin had been exposed to the ideas of Lamarck about evolution earlier while he was a student in Edinburgh.</a:t>
            </a:r>
            <a:endParaRPr lang="en-US" sz="200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7E4061E-8038-1D4D-A278-FF333D994609}"/>
              </a:ext>
            </a:extLst>
          </p:cNvPr>
          <p:cNvPicPr>
            <a:picLocks noChangeAspect="1"/>
          </p:cNvPicPr>
          <p:nvPr/>
        </p:nvPicPr>
        <p:blipFill rotWithShape="1">
          <a:blip r:embed="rId2"/>
          <a:srcRect t="875" b="1754"/>
          <a:stretch/>
        </p:blipFill>
        <p:spPr>
          <a:xfrm>
            <a:off x="5977788" y="799352"/>
            <a:ext cx="5425410" cy="5259296"/>
          </a:xfrm>
          <a:prstGeom prst="rect">
            <a:avLst/>
          </a:prstGeom>
        </p:spPr>
      </p:pic>
    </p:spTree>
    <p:extLst>
      <p:ext uri="{BB962C8B-B14F-4D97-AF65-F5344CB8AC3E}">
        <p14:creationId xmlns:p14="http://schemas.microsoft.com/office/powerpoint/2010/main" val="991836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B975D-BC03-1E49-AAF0-9DA09AC6B514}"/>
              </a:ext>
            </a:extLst>
          </p:cNvPr>
          <p:cNvSpPr>
            <a:spLocks noGrp="1"/>
          </p:cNvSpPr>
          <p:nvPr>
            <p:ph type="title"/>
          </p:nvPr>
        </p:nvSpPr>
        <p:spPr>
          <a:xfrm>
            <a:off x="4965430" y="629268"/>
            <a:ext cx="6586491" cy="1286160"/>
          </a:xfrm>
        </p:spPr>
        <p:txBody>
          <a:bodyPr anchor="b">
            <a:normAutofit/>
          </a:bodyPr>
          <a:lstStyle/>
          <a:p>
            <a:r>
              <a:rPr lang="en-US" sz="4100"/>
              <a:t>What are the basic theory of evolution? </a:t>
            </a:r>
          </a:p>
        </p:txBody>
      </p:sp>
      <p:sp>
        <p:nvSpPr>
          <p:cNvPr id="3" name="Content Placeholder 2">
            <a:extLst>
              <a:ext uri="{FF2B5EF4-FFF2-40B4-BE49-F238E27FC236}">
                <a16:creationId xmlns:a16="http://schemas.microsoft.com/office/drawing/2014/main" id="{F21712AB-37A5-6A40-9E8F-BEEDFA38FC13}"/>
              </a:ext>
            </a:extLst>
          </p:cNvPr>
          <p:cNvSpPr>
            <a:spLocks noGrp="1"/>
          </p:cNvSpPr>
          <p:nvPr>
            <p:ph idx="1"/>
          </p:nvPr>
        </p:nvSpPr>
        <p:spPr>
          <a:xfrm>
            <a:off x="4965431" y="2438400"/>
            <a:ext cx="6586489" cy="3785419"/>
          </a:xfrm>
        </p:spPr>
        <p:txBody>
          <a:bodyPr>
            <a:noAutofit/>
          </a:bodyPr>
          <a:lstStyle/>
          <a:p>
            <a:r>
              <a:rPr lang="en-US" sz="2000" i="0">
                <a:effectLst/>
              </a:rPr>
              <a:t>The theory of evolution states that the diverse array of organisms on Earth has evolved from a single common ancestor over time. Evolution works through a process known as natural selection. Natural selection makes it more likely for the best-adapted individuals to survive and reproduce.</a:t>
            </a:r>
            <a:endParaRPr lang="en-US" sz="2000"/>
          </a:p>
        </p:txBody>
      </p:sp>
      <p:pic>
        <p:nvPicPr>
          <p:cNvPr id="4" name="Picture 3">
            <a:extLst>
              <a:ext uri="{FF2B5EF4-FFF2-40B4-BE49-F238E27FC236}">
                <a16:creationId xmlns:a16="http://schemas.microsoft.com/office/drawing/2014/main" id="{3C6D2BF0-CFFD-CA44-B80D-6E1B3197D15C}"/>
              </a:ext>
            </a:extLst>
          </p:cNvPr>
          <p:cNvPicPr>
            <a:picLocks noChangeAspect="1"/>
          </p:cNvPicPr>
          <p:nvPr/>
        </p:nvPicPr>
        <p:blipFill rotWithShape="1">
          <a:blip r:embed="rId2"/>
          <a:srcRect l="40532" r="27868"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F941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0159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2DD7A6-FDE1-574A-A0E0-549F45CDC176}"/>
              </a:ext>
            </a:extLst>
          </p:cNvPr>
          <p:cNvPicPr>
            <a:picLocks noChangeAspect="1"/>
          </p:cNvPicPr>
          <p:nvPr/>
        </p:nvPicPr>
        <p:blipFill rotWithShape="1">
          <a:blip r:embed="rId2"/>
          <a:srcRect b="7762"/>
          <a:stretch/>
        </p:blipFill>
        <p:spPr>
          <a:xfrm>
            <a:off x="-1" y="10"/>
            <a:ext cx="12192001" cy="4666928"/>
          </a:xfrm>
          <a:prstGeom prst="rect">
            <a:avLst/>
          </a:prstGeom>
        </p:spPr>
      </p:pic>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499CC9-E033-D845-9FD8-EDD8B6062E32}"/>
              </a:ext>
            </a:extLst>
          </p:cNvPr>
          <p:cNvSpPr>
            <a:spLocks noGrp="1"/>
          </p:cNvSpPr>
          <p:nvPr>
            <p:ph type="title"/>
          </p:nvPr>
        </p:nvSpPr>
        <p:spPr>
          <a:xfrm>
            <a:off x="804998" y="4551037"/>
            <a:ext cx="5021782" cy="1509931"/>
          </a:xfrm>
        </p:spPr>
        <p:txBody>
          <a:bodyPr>
            <a:normAutofit/>
          </a:bodyPr>
          <a:lstStyle/>
          <a:p>
            <a:r>
              <a:rPr lang="en-US" sz="4000">
                <a:solidFill>
                  <a:srgbClr val="000000"/>
                </a:solidFill>
              </a:rPr>
              <a:t>What are the examples of evolution? </a:t>
            </a:r>
          </a:p>
        </p:txBody>
      </p:sp>
      <p:sp>
        <p:nvSpPr>
          <p:cNvPr id="3" name="Content Placeholder 2">
            <a:extLst>
              <a:ext uri="{FF2B5EF4-FFF2-40B4-BE49-F238E27FC236}">
                <a16:creationId xmlns:a16="http://schemas.microsoft.com/office/drawing/2014/main" id="{53E590BC-5E12-C84D-999F-B5904A390410}"/>
              </a:ext>
            </a:extLst>
          </p:cNvPr>
          <p:cNvSpPr>
            <a:spLocks noGrp="1"/>
          </p:cNvSpPr>
          <p:nvPr>
            <p:ph idx="1"/>
          </p:nvPr>
        </p:nvSpPr>
        <p:spPr>
          <a:xfrm>
            <a:off x="6470247" y="4551037"/>
            <a:ext cx="4926411" cy="1509935"/>
          </a:xfrm>
        </p:spPr>
        <p:txBody>
          <a:bodyPr anchor="ctr">
            <a:normAutofit lnSpcReduction="10000"/>
          </a:bodyPr>
          <a:lstStyle/>
          <a:p>
            <a:r>
              <a:rPr lang="en-US" sz="500" b="0" i="0">
                <a:solidFill>
                  <a:srgbClr val="000000"/>
                </a:solidFill>
                <a:effectLst/>
                <a:latin typeface="arial" panose="020B0604020202020204" pitchFamily="34" charset="0"/>
              </a:rPr>
              <a:t>peppered Moth. This light-colored moth became darker after the Industrial Revolution due to the pollution of the time. ...</a:t>
            </a:r>
          </a:p>
          <a:p>
            <a:r>
              <a:rPr lang="en-US" sz="500" b="0" i="0">
                <a:solidFill>
                  <a:srgbClr val="000000"/>
                </a:solidFill>
                <a:effectLst/>
                <a:latin typeface="arial" panose="020B0604020202020204" pitchFamily="34" charset="0"/>
              </a:rPr>
              <a:t>Brightly Colored Peacocks. ...</a:t>
            </a:r>
          </a:p>
          <a:p>
            <a:r>
              <a:rPr lang="en-US" sz="500" b="0" i="0">
                <a:solidFill>
                  <a:srgbClr val="000000"/>
                </a:solidFill>
                <a:effectLst/>
                <a:latin typeface="arial" panose="020B0604020202020204" pitchFamily="34" charset="0"/>
              </a:rPr>
              <a:t>Darwin's Finches. ...</a:t>
            </a:r>
          </a:p>
          <a:p>
            <a:r>
              <a:rPr lang="en-US" sz="500" b="0" i="0">
                <a:solidFill>
                  <a:srgbClr val="000000"/>
                </a:solidFill>
                <a:effectLst/>
                <a:latin typeface="arial" panose="020B0604020202020204" pitchFamily="34" charset="0"/>
              </a:rPr>
              <a:t>Flightless Birds. ...</a:t>
            </a:r>
          </a:p>
          <a:p>
            <a:r>
              <a:rPr lang="en-US" sz="500" b="0" i="0">
                <a:solidFill>
                  <a:srgbClr val="000000"/>
                </a:solidFill>
                <a:effectLst/>
                <a:latin typeface="arial" panose="020B0604020202020204" pitchFamily="34" charset="0"/>
              </a:rPr>
              <a:t>Pesticide Resistant Insects. ...</a:t>
            </a:r>
          </a:p>
          <a:p>
            <a:r>
              <a:rPr lang="en-US" sz="500" b="0" i="0">
                <a:solidFill>
                  <a:srgbClr val="000000"/>
                </a:solidFill>
                <a:effectLst/>
                <a:latin typeface="arial" panose="020B0604020202020204" pitchFamily="34" charset="0"/>
              </a:rPr>
              <a:t>Blue Moon Butterfly. ...</a:t>
            </a:r>
          </a:p>
          <a:p>
            <a:r>
              <a:rPr lang="en-US" sz="500" b="0" i="0">
                <a:solidFill>
                  <a:srgbClr val="000000"/>
                </a:solidFill>
                <a:effectLst/>
                <a:latin typeface="arial" panose="020B0604020202020204" pitchFamily="34" charset="0"/>
              </a:rPr>
              <a:t>Deer Mouse. ...</a:t>
            </a:r>
          </a:p>
          <a:p>
            <a:r>
              <a:rPr lang="en-US" sz="500" b="0" i="0">
                <a:solidFill>
                  <a:srgbClr val="000000"/>
                </a:solidFill>
                <a:effectLst/>
                <a:latin typeface="arial" panose="020B0604020202020204" pitchFamily="34" charset="0"/>
              </a:rPr>
              <a:t>Mexican Cavefish.</a:t>
            </a:r>
          </a:p>
          <a:p>
            <a:endParaRPr lang="en-US" sz="500">
              <a:solidFill>
                <a:srgbClr val="000000"/>
              </a:solidFill>
            </a:endParaRPr>
          </a:p>
        </p:txBody>
      </p:sp>
    </p:spTree>
    <p:extLst>
      <p:ext uri="{BB962C8B-B14F-4D97-AF65-F5344CB8AC3E}">
        <p14:creationId xmlns:p14="http://schemas.microsoft.com/office/powerpoint/2010/main" val="978279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0B866-2F90-C648-A31D-0CFDAF975F12}"/>
              </a:ext>
            </a:extLst>
          </p:cNvPr>
          <p:cNvSpPr>
            <a:spLocks noGrp="1"/>
          </p:cNvSpPr>
          <p:nvPr>
            <p:ph type="title"/>
          </p:nvPr>
        </p:nvSpPr>
        <p:spPr>
          <a:xfrm>
            <a:off x="4965430" y="629268"/>
            <a:ext cx="6586491" cy="1286160"/>
          </a:xfrm>
        </p:spPr>
        <p:txBody>
          <a:bodyPr anchor="b">
            <a:normAutofit/>
          </a:bodyPr>
          <a:lstStyle/>
          <a:p>
            <a:r>
              <a:rPr lang="en-US"/>
              <a:t>Are humans still elvolving?</a:t>
            </a:r>
          </a:p>
        </p:txBody>
      </p:sp>
      <p:sp>
        <p:nvSpPr>
          <p:cNvPr id="3" name="Content Placeholder 2">
            <a:extLst>
              <a:ext uri="{FF2B5EF4-FFF2-40B4-BE49-F238E27FC236}">
                <a16:creationId xmlns:a16="http://schemas.microsoft.com/office/drawing/2014/main" id="{9AFCE476-B541-854D-AAEE-310702CD67ED}"/>
              </a:ext>
            </a:extLst>
          </p:cNvPr>
          <p:cNvSpPr>
            <a:spLocks noGrp="1"/>
          </p:cNvSpPr>
          <p:nvPr>
            <p:ph idx="1"/>
          </p:nvPr>
        </p:nvSpPr>
        <p:spPr>
          <a:xfrm>
            <a:off x="4965431" y="2438400"/>
            <a:ext cx="6586489" cy="3785419"/>
          </a:xfrm>
        </p:spPr>
        <p:txBody>
          <a:bodyPr>
            <a:noAutofit/>
          </a:bodyPr>
          <a:lstStyle/>
          <a:p>
            <a:r>
              <a:rPr lang="en-US" sz="2000" i="0">
                <a:effectLst/>
              </a:rPr>
              <a:t>Evolution can't be stopped</a:t>
            </a:r>
            <a:br>
              <a:rPr lang="en-US" sz="2000" i="0">
                <a:effectLst/>
              </a:rPr>
            </a:br>
            <a:r>
              <a:rPr lang="en-US" sz="2000" i="0">
                <a:effectLst/>
              </a:rPr>
              <a:t>So, evolution can happen by different mechanisms like natural selection and genetic drift. As our environment is always changing, natural selection is always happening. ... Humans are still evolving, and that is unlikely to change in the future.</a:t>
            </a:r>
            <a:endParaRPr lang="en-US" sz="2000"/>
          </a:p>
        </p:txBody>
      </p:sp>
      <p:pic>
        <p:nvPicPr>
          <p:cNvPr id="4" name="Picture 3">
            <a:extLst>
              <a:ext uri="{FF2B5EF4-FFF2-40B4-BE49-F238E27FC236}">
                <a16:creationId xmlns:a16="http://schemas.microsoft.com/office/drawing/2014/main" id="{E7CA4F95-86FC-E140-A28A-785AE3CCA884}"/>
              </a:ext>
            </a:extLst>
          </p:cNvPr>
          <p:cNvPicPr>
            <a:picLocks noChangeAspect="1"/>
          </p:cNvPicPr>
          <p:nvPr/>
        </p:nvPicPr>
        <p:blipFill rotWithShape="1">
          <a:blip r:embed="rId2"/>
          <a:srcRect r="53698"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2E88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4575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34B04-EDEE-EA45-8521-1C09A319A5E1}"/>
              </a:ext>
            </a:extLst>
          </p:cNvPr>
          <p:cNvSpPr>
            <a:spLocks noGrp="1"/>
          </p:cNvSpPr>
          <p:nvPr>
            <p:ph type="title"/>
          </p:nvPr>
        </p:nvSpPr>
        <p:spPr>
          <a:xfrm>
            <a:off x="4965430" y="629268"/>
            <a:ext cx="6586491" cy="1286160"/>
          </a:xfrm>
        </p:spPr>
        <p:txBody>
          <a:bodyPr anchor="b">
            <a:normAutofit/>
          </a:bodyPr>
          <a:lstStyle/>
          <a:p>
            <a:r>
              <a:rPr lang="en-US" sz="4100" i="0">
                <a:effectLst/>
                <a:latin typeface="arial" panose="020B0604020202020204" pitchFamily="34" charset="0"/>
              </a:rPr>
              <a:t>How fast can evolution happen?</a:t>
            </a:r>
            <a:endParaRPr lang="en-US" sz="4100"/>
          </a:p>
        </p:txBody>
      </p:sp>
      <p:sp>
        <p:nvSpPr>
          <p:cNvPr id="3" name="Content Placeholder 2">
            <a:extLst>
              <a:ext uri="{FF2B5EF4-FFF2-40B4-BE49-F238E27FC236}">
                <a16:creationId xmlns:a16="http://schemas.microsoft.com/office/drawing/2014/main" id="{70C60EC3-AF9A-CC45-956B-42D58C2EA136}"/>
              </a:ext>
            </a:extLst>
          </p:cNvPr>
          <p:cNvSpPr>
            <a:spLocks noGrp="1"/>
          </p:cNvSpPr>
          <p:nvPr>
            <p:ph idx="1"/>
          </p:nvPr>
        </p:nvSpPr>
        <p:spPr>
          <a:xfrm>
            <a:off x="4965431" y="2438400"/>
            <a:ext cx="6586489" cy="3785419"/>
          </a:xfrm>
        </p:spPr>
        <p:txBody>
          <a:bodyPr>
            <a:noAutofit/>
          </a:bodyPr>
          <a:lstStyle/>
          <a:p>
            <a:r>
              <a:rPr lang="en-US" sz="2000" i="0">
                <a:effectLst/>
              </a:rPr>
              <a:t>Unlike most larger organisms, viruses and bacteria like E. coli reproduce very rapidly--they simply split in two every few minutes or hours, with both offspring continuing to divide and multiply. Evolution has no single schedule. Sometimes, new species or varieties arise in a matter of years or even days.</a:t>
            </a:r>
            <a:endParaRPr lang="en-US" sz="2000"/>
          </a:p>
        </p:txBody>
      </p:sp>
      <p:pic>
        <p:nvPicPr>
          <p:cNvPr id="4" name="Picture 3">
            <a:extLst>
              <a:ext uri="{FF2B5EF4-FFF2-40B4-BE49-F238E27FC236}">
                <a16:creationId xmlns:a16="http://schemas.microsoft.com/office/drawing/2014/main" id="{7455945F-E8C8-4A49-A1A2-E7798A092013}"/>
              </a:ext>
            </a:extLst>
          </p:cNvPr>
          <p:cNvPicPr>
            <a:picLocks noChangeAspect="1"/>
          </p:cNvPicPr>
          <p:nvPr/>
        </p:nvPicPr>
        <p:blipFill rotWithShape="1">
          <a:blip r:embed="rId2"/>
          <a:srcRect l="7942" r="1609" b="-3"/>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4A23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7645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7306C99BF1C44F86B1C6804D288EE3" ma:contentTypeVersion="13" ma:contentTypeDescription="Create a new document." ma:contentTypeScope="" ma:versionID="e4ee593222052acf762ec56661030ecc">
  <xsd:schema xmlns:xsd="http://www.w3.org/2001/XMLSchema" xmlns:xs="http://www.w3.org/2001/XMLSchema" xmlns:p="http://schemas.microsoft.com/office/2006/metadata/properties" xmlns:ns2="6da5be38-6c6a-4600-a2be-cdd67fd4ef25" xmlns:ns3="b9a6a1d5-b5e4-4b4f-8584-940dee4f8ef2" targetNamespace="http://schemas.microsoft.com/office/2006/metadata/properties" ma:root="true" ma:fieldsID="7c8011f976af4e5808cf9e8a567284fd" ns2:_="" ns3:_="">
    <xsd:import namespace="6da5be38-6c6a-4600-a2be-cdd67fd4ef25"/>
    <xsd:import namespace="b9a6a1d5-b5e4-4b4f-8584-940dee4f8ef2"/>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a5be38-6c6a-4600-a2be-cdd67fd4ef25"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9a6a1d5-b5e4-4b4f-8584-940dee4f8ef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6da5be38-6c6a-4600-a2be-cdd67fd4ef25" xsi:nil="true"/>
  </documentManagement>
</p:properties>
</file>

<file path=customXml/itemProps1.xml><?xml version="1.0" encoding="utf-8"?>
<ds:datastoreItem xmlns:ds="http://schemas.openxmlformats.org/officeDocument/2006/customXml" ds:itemID="{4C693A49-B435-4868-9D88-400F20723624}"/>
</file>

<file path=customXml/itemProps2.xml><?xml version="1.0" encoding="utf-8"?>
<ds:datastoreItem xmlns:ds="http://schemas.openxmlformats.org/officeDocument/2006/customXml" ds:itemID="{012F6F10-172B-470C-AA37-FCF2DE9B7D66}"/>
</file>

<file path=customXml/itemProps3.xml><?xml version="1.0" encoding="utf-8"?>
<ds:datastoreItem xmlns:ds="http://schemas.openxmlformats.org/officeDocument/2006/customXml" ds:itemID="{C80F786A-30F5-430B-9CAF-9ECEA44DE83C}"/>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Charles Dawing reason of Evelution!</vt:lpstr>
      <vt:lpstr> How did he come up with evelution?</vt:lpstr>
      <vt:lpstr>Where was he when he descovered evolution? </vt:lpstr>
      <vt:lpstr>What are the basic theory of evolution? </vt:lpstr>
      <vt:lpstr>What are the examples of evolution? </vt:lpstr>
      <vt:lpstr>Are humans still elvolving?</vt:lpstr>
      <vt:lpstr>How fast can evolution happen?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Catrin WALTERS</dc:creator>
  <cp:lastModifiedBy>Catrin WALTERS</cp:lastModifiedBy>
  <cp:revision>1</cp:revision>
  <dcterms:created xsi:type="dcterms:W3CDTF">2021-03-02T14:15:11Z</dcterms:created>
  <dcterms:modified xsi:type="dcterms:W3CDTF">2021-03-02T14:45:42Z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0x0101002B7306C99BF1C44F86B1C6804D288EE3</vt:lpwstr>
  </property>
  <property fmtid="{D5CDD505-2E9C-101B-9397-08002B2CF9AE}" pid="3" name="Order">
    <vt:r8>2200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ies>
</file>